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4"/>
  </p:notesMasterIdLst>
  <p:sldIdLst>
    <p:sldId id="256" r:id="rId5"/>
    <p:sldId id="260" r:id="rId6"/>
    <p:sldId id="261" r:id="rId7"/>
    <p:sldId id="303" r:id="rId8"/>
    <p:sldId id="262"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362" r:id="rId26"/>
    <p:sldId id="322" r:id="rId27"/>
    <p:sldId id="323" r:id="rId28"/>
    <p:sldId id="325" r:id="rId29"/>
    <p:sldId id="326" r:id="rId30"/>
    <p:sldId id="327" r:id="rId31"/>
    <p:sldId id="328" r:id="rId32"/>
    <p:sldId id="329" r:id="rId33"/>
    <p:sldId id="331" r:id="rId34"/>
    <p:sldId id="332" r:id="rId35"/>
    <p:sldId id="333" r:id="rId36"/>
    <p:sldId id="334" r:id="rId37"/>
    <p:sldId id="335" r:id="rId38"/>
    <p:sldId id="336" r:id="rId39"/>
    <p:sldId id="337" r:id="rId40"/>
    <p:sldId id="338" r:id="rId41"/>
    <p:sldId id="339" r:id="rId42"/>
    <p:sldId id="364" r:id="rId43"/>
    <p:sldId id="365" r:id="rId44"/>
    <p:sldId id="366" r:id="rId45"/>
    <p:sldId id="367" r:id="rId46"/>
    <p:sldId id="4723" r:id="rId47"/>
    <p:sldId id="340" r:id="rId48"/>
    <p:sldId id="341" r:id="rId49"/>
    <p:sldId id="342" r:id="rId50"/>
    <p:sldId id="368" r:id="rId51"/>
    <p:sldId id="4724" r:id="rId52"/>
    <p:sldId id="343" r:id="rId53"/>
    <p:sldId id="346" r:id="rId54"/>
    <p:sldId id="344" r:id="rId55"/>
    <p:sldId id="345" r:id="rId56"/>
    <p:sldId id="369" r:id="rId57"/>
    <p:sldId id="347" r:id="rId58"/>
    <p:sldId id="348" r:id="rId59"/>
    <p:sldId id="349" r:id="rId60"/>
    <p:sldId id="350" r:id="rId61"/>
    <p:sldId id="351" r:id="rId62"/>
    <p:sldId id="352" r:id="rId63"/>
    <p:sldId id="353" r:id="rId64"/>
    <p:sldId id="355" r:id="rId65"/>
    <p:sldId id="356" r:id="rId66"/>
    <p:sldId id="357" r:id="rId67"/>
    <p:sldId id="358" r:id="rId68"/>
    <p:sldId id="359" r:id="rId69"/>
    <p:sldId id="4725" r:id="rId70"/>
    <p:sldId id="360" r:id="rId71"/>
    <p:sldId id="4714" r:id="rId72"/>
    <p:sldId id="294" r:id="rId73"/>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5" roundtripDataSignature="AMtx7mi5axjyqKqT9rRxvbu8sbMjVO7o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7538AD-A546-2804-F62D-9454720DD9D4}" name="Anna  Cebrián Prats" initials="AC" userId="S::anna.cebrian@bakertilly.es::9cd35419-3515-45b2-af7b-48419186ad69" providerId="AD"/>
  <p188:author id="{C59AC4E2-2DF4-2C5B-9FE5-112C0590A56C}" name="Haris Retsos" initials="HR" userId="6adecc7594e4818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8AEF82-A9FD-45DC-A60D-B414732F0753}" v="1" dt="2026-01-31T12:10:36.266"/>
  </p1510:revLst>
</p1510:revInfo>
</file>

<file path=ppt/tableStyles.xml><?xml version="1.0" encoding="utf-8"?>
<a:tblStyleLst xmlns:a="http://schemas.openxmlformats.org/drawingml/2006/main" def="{FE7E3F56-BF33-4C08-ABAC-71A4BBD22D4F}">
  <a:tblStyle styleId="{FE7E3F56-BF33-4C08-ABAC-71A4BBD22D4F}"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C800633-F908-41B5-B826-45C3061CE7C5}"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324" autoAdjust="0"/>
  </p:normalViewPr>
  <p:slideViewPr>
    <p:cSldViewPr snapToGrid="0">
      <p:cViewPr varScale="1">
        <p:scale>
          <a:sx n="51" d="100"/>
          <a:sy n="51" d="100"/>
        </p:scale>
        <p:origin x="842" y="7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82" Type="http://schemas.microsoft.com/office/2018/10/relationships/authors" Target="author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customschemas.google.com/relationships/presentationmetadata" Target="metadata"/><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8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ry Busch" userId="93ddea75-d8bf-4a4a-9944-7512e7910baa" providerId="ADAL" clId="{DE2B1584-7884-4CBC-BC9C-8E6C5EB51417}"/>
    <pc:docChg chg="modSld modMainMaster">
      <pc:chgData name="Larry Busch" userId="93ddea75-d8bf-4a4a-9944-7512e7910baa" providerId="ADAL" clId="{DE2B1584-7884-4CBC-BC9C-8E6C5EB51417}" dt="2026-01-31T12:13:41.547" v="315" actId="15"/>
      <pc:docMkLst>
        <pc:docMk/>
      </pc:docMkLst>
      <pc:sldChg chg="modSp mod">
        <pc:chgData name="Larry Busch" userId="93ddea75-d8bf-4a4a-9944-7512e7910baa" providerId="ADAL" clId="{DE2B1584-7884-4CBC-BC9C-8E6C5EB51417}" dt="2026-01-31T10:28:20.474" v="0" actId="2710"/>
        <pc:sldMkLst>
          <pc:docMk/>
          <pc:sldMk cId="0" sldId="261"/>
        </pc:sldMkLst>
        <pc:spChg chg="mod">
          <ac:chgData name="Larry Busch" userId="93ddea75-d8bf-4a4a-9944-7512e7910baa" providerId="ADAL" clId="{DE2B1584-7884-4CBC-BC9C-8E6C5EB51417}" dt="2026-01-31T10:28:20.474" v="0" actId="2710"/>
          <ac:spMkLst>
            <pc:docMk/>
            <pc:sldMk cId="0" sldId="261"/>
            <ac:spMk id="145" creationId="{00000000-0000-0000-0000-000000000000}"/>
          </ac:spMkLst>
        </pc:spChg>
      </pc:sldChg>
      <pc:sldChg chg="modSp mod">
        <pc:chgData name="Larry Busch" userId="93ddea75-d8bf-4a4a-9944-7512e7910baa" providerId="ADAL" clId="{DE2B1584-7884-4CBC-BC9C-8E6C5EB51417}" dt="2026-01-31T10:29:07.741" v="8" actId="2710"/>
        <pc:sldMkLst>
          <pc:docMk/>
          <pc:sldMk cId="0" sldId="262"/>
        </pc:sldMkLst>
        <pc:spChg chg="mod">
          <ac:chgData name="Larry Busch" userId="93ddea75-d8bf-4a4a-9944-7512e7910baa" providerId="ADAL" clId="{DE2B1584-7884-4CBC-BC9C-8E6C5EB51417}" dt="2026-01-31T10:29:07.741" v="8" actId="2710"/>
          <ac:spMkLst>
            <pc:docMk/>
            <pc:sldMk cId="0" sldId="262"/>
            <ac:spMk id="154" creationId="{00000000-0000-0000-0000-000000000000}"/>
          </ac:spMkLst>
        </pc:spChg>
      </pc:sldChg>
      <pc:sldChg chg="modSp mod">
        <pc:chgData name="Larry Busch" userId="93ddea75-d8bf-4a4a-9944-7512e7910baa" providerId="ADAL" clId="{DE2B1584-7884-4CBC-BC9C-8E6C5EB51417}" dt="2026-01-31T10:28:57.416" v="7" actId="20577"/>
        <pc:sldMkLst>
          <pc:docMk/>
          <pc:sldMk cId="1850818699" sldId="303"/>
        </pc:sldMkLst>
        <pc:spChg chg="mod">
          <ac:chgData name="Larry Busch" userId="93ddea75-d8bf-4a4a-9944-7512e7910baa" providerId="ADAL" clId="{DE2B1584-7884-4CBC-BC9C-8E6C5EB51417}" dt="2026-01-31T10:28:57.416" v="7" actId="20577"/>
          <ac:spMkLst>
            <pc:docMk/>
            <pc:sldMk cId="1850818699" sldId="303"/>
            <ac:spMk id="145" creationId="{24826681-68AA-FD5E-134F-440A6FAFD9EA}"/>
          </ac:spMkLst>
        </pc:spChg>
      </pc:sldChg>
      <pc:sldChg chg="modSp mod">
        <pc:chgData name="Larry Busch" userId="93ddea75-d8bf-4a4a-9944-7512e7910baa" providerId="ADAL" clId="{DE2B1584-7884-4CBC-BC9C-8E6C5EB51417}" dt="2026-01-31T10:29:24.974" v="11" actId="1076"/>
        <pc:sldMkLst>
          <pc:docMk/>
          <pc:sldMk cId="892444365" sldId="305"/>
        </pc:sldMkLst>
        <pc:spChg chg="mod">
          <ac:chgData name="Larry Busch" userId="93ddea75-d8bf-4a4a-9944-7512e7910baa" providerId="ADAL" clId="{DE2B1584-7884-4CBC-BC9C-8E6C5EB51417}" dt="2026-01-31T10:29:21.543" v="10" actId="2710"/>
          <ac:spMkLst>
            <pc:docMk/>
            <pc:sldMk cId="892444365" sldId="305"/>
            <ac:spMk id="154" creationId="{53850D11-4D54-29FF-1EFC-838F5EA24ACC}"/>
          </ac:spMkLst>
        </pc:spChg>
        <pc:picChg chg="mod">
          <ac:chgData name="Larry Busch" userId="93ddea75-d8bf-4a4a-9944-7512e7910baa" providerId="ADAL" clId="{DE2B1584-7884-4CBC-BC9C-8E6C5EB51417}" dt="2026-01-31T10:29:24.974" v="11" actId="1076"/>
          <ac:picMkLst>
            <pc:docMk/>
            <pc:sldMk cId="892444365" sldId="305"/>
            <ac:picMk id="4" creationId="{3A9B14A7-3B06-32BF-9227-FF59C2553BEE}"/>
          </ac:picMkLst>
        </pc:picChg>
      </pc:sldChg>
      <pc:sldChg chg="modSp mod">
        <pc:chgData name="Larry Busch" userId="93ddea75-d8bf-4a4a-9944-7512e7910baa" providerId="ADAL" clId="{DE2B1584-7884-4CBC-BC9C-8E6C5EB51417}" dt="2026-01-31T10:30:37.451" v="26" actId="179"/>
        <pc:sldMkLst>
          <pc:docMk/>
          <pc:sldMk cId="3393904367" sldId="306"/>
        </pc:sldMkLst>
        <pc:spChg chg="mod">
          <ac:chgData name="Larry Busch" userId="93ddea75-d8bf-4a4a-9944-7512e7910baa" providerId="ADAL" clId="{DE2B1584-7884-4CBC-BC9C-8E6C5EB51417}" dt="2026-01-31T10:30:37.451" v="26" actId="179"/>
          <ac:spMkLst>
            <pc:docMk/>
            <pc:sldMk cId="3393904367" sldId="306"/>
            <ac:spMk id="154" creationId="{9F90A60B-80B9-385A-814C-672688454912}"/>
          </ac:spMkLst>
        </pc:spChg>
      </pc:sldChg>
      <pc:sldChg chg="modSp mod">
        <pc:chgData name="Larry Busch" userId="93ddea75-d8bf-4a4a-9944-7512e7910baa" providerId="ADAL" clId="{DE2B1584-7884-4CBC-BC9C-8E6C5EB51417}" dt="2026-01-31T12:12:03.157" v="285" actId="6549"/>
        <pc:sldMkLst>
          <pc:docMk/>
          <pc:sldMk cId="2536878218" sldId="307"/>
        </pc:sldMkLst>
        <pc:spChg chg="mod">
          <ac:chgData name="Larry Busch" userId="93ddea75-d8bf-4a4a-9944-7512e7910baa" providerId="ADAL" clId="{DE2B1584-7884-4CBC-BC9C-8E6C5EB51417}" dt="2026-01-31T12:12:03.157" v="285" actId="6549"/>
          <ac:spMkLst>
            <pc:docMk/>
            <pc:sldMk cId="2536878218" sldId="307"/>
            <ac:spMk id="154" creationId="{6A2764A1-E516-031B-6D7E-69DF964BC80A}"/>
          </ac:spMkLst>
        </pc:spChg>
        <pc:spChg chg="mod">
          <ac:chgData name="Larry Busch" userId="93ddea75-d8bf-4a4a-9944-7512e7910baa" providerId="ADAL" clId="{DE2B1584-7884-4CBC-BC9C-8E6C5EB51417}" dt="2026-01-31T10:31:28.138" v="33" actId="1076"/>
          <ac:spMkLst>
            <pc:docMk/>
            <pc:sldMk cId="2536878218" sldId="307"/>
            <ac:spMk id="155" creationId="{BBB7D425-855E-99D7-E3F4-9DEA36168571}"/>
          </ac:spMkLst>
        </pc:spChg>
      </pc:sldChg>
      <pc:sldChg chg="modSp mod">
        <pc:chgData name="Larry Busch" userId="93ddea75-d8bf-4a4a-9944-7512e7910baa" providerId="ADAL" clId="{DE2B1584-7884-4CBC-BC9C-8E6C5EB51417}" dt="2026-01-31T12:13:41.547" v="315" actId="15"/>
        <pc:sldMkLst>
          <pc:docMk/>
          <pc:sldMk cId="1138679563" sldId="308"/>
        </pc:sldMkLst>
        <pc:spChg chg="mod">
          <ac:chgData name="Larry Busch" userId="93ddea75-d8bf-4a4a-9944-7512e7910baa" providerId="ADAL" clId="{DE2B1584-7884-4CBC-BC9C-8E6C5EB51417}" dt="2026-01-31T12:13:41.547" v="315" actId="15"/>
          <ac:spMkLst>
            <pc:docMk/>
            <pc:sldMk cId="1138679563" sldId="308"/>
            <ac:spMk id="154" creationId="{6E24BC9D-C8BF-D776-FCB2-D668649A4146}"/>
          </ac:spMkLst>
        </pc:spChg>
        <pc:spChg chg="mod">
          <ac:chgData name="Larry Busch" userId="93ddea75-d8bf-4a4a-9944-7512e7910baa" providerId="ADAL" clId="{DE2B1584-7884-4CBC-BC9C-8E6C5EB51417}" dt="2026-01-31T10:31:17.894" v="31" actId="1076"/>
          <ac:spMkLst>
            <pc:docMk/>
            <pc:sldMk cId="1138679563" sldId="308"/>
            <ac:spMk id="155" creationId="{6AEA10C1-6E9E-7E14-D040-F57BE91F737F}"/>
          </ac:spMkLst>
        </pc:spChg>
      </pc:sldChg>
      <pc:sldChg chg="modSp mod">
        <pc:chgData name="Larry Busch" userId="93ddea75-d8bf-4a4a-9944-7512e7910baa" providerId="ADAL" clId="{DE2B1584-7884-4CBC-BC9C-8E6C5EB51417}" dt="2026-01-31T10:31:35.619" v="34" actId="2710"/>
        <pc:sldMkLst>
          <pc:docMk/>
          <pc:sldMk cId="1287052554" sldId="309"/>
        </pc:sldMkLst>
        <pc:spChg chg="mod">
          <ac:chgData name="Larry Busch" userId="93ddea75-d8bf-4a4a-9944-7512e7910baa" providerId="ADAL" clId="{DE2B1584-7884-4CBC-BC9C-8E6C5EB51417}" dt="2026-01-31T10:31:35.619" v="34" actId="2710"/>
          <ac:spMkLst>
            <pc:docMk/>
            <pc:sldMk cId="1287052554" sldId="309"/>
            <ac:spMk id="2" creationId="{F82F036F-D44A-2B6E-9C30-B4A606B63AE5}"/>
          </ac:spMkLst>
        </pc:spChg>
      </pc:sldChg>
      <pc:sldChg chg="modSp mod">
        <pc:chgData name="Larry Busch" userId="93ddea75-d8bf-4a4a-9944-7512e7910baa" providerId="ADAL" clId="{DE2B1584-7884-4CBC-BC9C-8E6C5EB51417}" dt="2026-01-31T10:31:40.920" v="35" actId="2710"/>
        <pc:sldMkLst>
          <pc:docMk/>
          <pc:sldMk cId="2127437055" sldId="310"/>
        </pc:sldMkLst>
        <pc:spChg chg="mod">
          <ac:chgData name="Larry Busch" userId="93ddea75-d8bf-4a4a-9944-7512e7910baa" providerId="ADAL" clId="{DE2B1584-7884-4CBC-BC9C-8E6C5EB51417}" dt="2026-01-31T10:31:40.920" v="35" actId="2710"/>
          <ac:spMkLst>
            <pc:docMk/>
            <pc:sldMk cId="2127437055" sldId="310"/>
            <ac:spMk id="2" creationId="{B9C6D84B-681F-9461-3AFC-464041883B62}"/>
          </ac:spMkLst>
        </pc:spChg>
      </pc:sldChg>
      <pc:sldChg chg="modSp mod">
        <pc:chgData name="Larry Busch" userId="93ddea75-d8bf-4a4a-9944-7512e7910baa" providerId="ADAL" clId="{DE2B1584-7884-4CBC-BC9C-8E6C5EB51417}" dt="2026-01-31T10:31:47.119" v="36" actId="2710"/>
        <pc:sldMkLst>
          <pc:docMk/>
          <pc:sldMk cId="3297701780" sldId="311"/>
        </pc:sldMkLst>
        <pc:spChg chg="mod">
          <ac:chgData name="Larry Busch" userId="93ddea75-d8bf-4a4a-9944-7512e7910baa" providerId="ADAL" clId="{DE2B1584-7884-4CBC-BC9C-8E6C5EB51417}" dt="2026-01-31T10:31:47.119" v="36" actId="2710"/>
          <ac:spMkLst>
            <pc:docMk/>
            <pc:sldMk cId="3297701780" sldId="311"/>
            <ac:spMk id="2" creationId="{6733DE8A-FD85-657E-0BD9-A674BE974DC8}"/>
          </ac:spMkLst>
        </pc:spChg>
      </pc:sldChg>
      <pc:sldChg chg="modSp mod">
        <pc:chgData name="Larry Busch" userId="93ddea75-d8bf-4a4a-9944-7512e7910baa" providerId="ADAL" clId="{DE2B1584-7884-4CBC-BC9C-8E6C5EB51417}" dt="2026-01-31T10:31:54.599" v="37" actId="2710"/>
        <pc:sldMkLst>
          <pc:docMk/>
          <pc:sldMk cId="1105990533" sldId="314"/>
        </pc:sldMkLst>
        <pc:spChg chg="mod">
          <ac:chgData name="Larry Busch" userId="93ddea75-d8bf-4a4a-9944-7512e7910baa" providerId="ADAL" clId="{DE2B1584-7884-4CBC-BC9C-8E6C5EB51417}" dt="2026-01-31T10:31:54.599" v="37" actId="2710"/>
          <ac:spMkLst>
            <pc:docMk/>
            <pc:sldMk cId="1105990533" sldId="314"/>
            <ac:spMk id="2" creationId="{1AABF5FA-2C9D-86B3-5072-DA9222B2C30A}"/>
          </ac:spMkLst>
        </pc:spChg>
      </pc:sldChg>
      <pc:sldChg chg="modSp mod">
        <pc:chgData name="Larry Busch" userId="93ddea75-d8bf-4a4a-9944-7512e7910baa" providerId="ADAL" clId="{DE2B1584-7884-4CBC-BC9C-8E6C5EB51417}" dt="2026-01-31T10:32:02.518" v="39" actId="1076"/>
        <pc:sldMkLst>
          <pc:docMk/>
          <pc:sldMk cId="1535324712" sldId="315"/>
        </pc:sldMkLst>
        <pc:spChg chg="mod">
          <ac:chgData name="Larry Busch" userId="93ddea75-d8bf-4a4a-9944-7512e7910baa" providerId="ADAL" clId="{DE2B1584-7884-4CBC-BC9C-8E6C5EB51417}" dt="2026-01-31T10:32:02.518" v="39" actId="1076"/>
          <ac:spMkLst>
            <pc:docMk/>
            <pc:sldMk cId="1535324712" sldId="315"/>
            <ac:spMk id="2" creationId="{C6C7EBC7-44DC-9D71-7A42-A8E65A267509}"/>
          </ac:spMkLst>
        </pc:spChg>
      </pc:sldChg>
      <pc:sldChg chg="modSp mod">
        <pc:chgData name="Larry Busch" userId="93ddea75-d8bf-4a4a-9944-7512e7910baa" providerId="ADAL" clId="{DE2B1584-7884-4CBC-BC9C-8E6C5EB51417}" dt="2026-01-31T10:32:15.269" v="41" actId="1076"/>
        <pc:sldMkLst>
          <pc:docMk/>
          <pc:sldMk cId="2953908825" sldId="316"/>
        </pc:sldMkLst>
        <pc:spChg chg="mod">
          <ac:chgData name="Larry Busch" userId="93ddea75-d8bf-4a4a-9944-7512e7910baa" providerId="ADAL" clId="{DE2B1584-7884-4CBC-BC9C-8E6C5EB51417}" dt="2026-01-31T10:32:15.269" v="41" actId="1076"/>
          <ac:spMkLst>
            <pc:docMk/>
            <pc:sldMk cId="2953908825" sldId="316"/>
            <ac:spMk id="2" creationId="{67D92D9E-C5AD-2B76-3317-33A6B9C4625C}"/>
          </ac:spMkLst>
        </pc:spChg>
        <pc:spChg chg="mod">
          <ac:chgData name="Larry Busch" userId="93ddea75-d8bf-4a4a-9944-7512e7910baa" providerId="ADAL" clId="{DE2B1584-7884-4CBC-BC9C-8E6C5EB51417}" dt="2026-01-31T10:32:09.340" v="40" actId="2710"/>
          <ac:spMkLst>
            <pc:docMk/>
            <pc:sldMk cId="2953908825" sldId="316"/>
            <ac:spMk id="3" creationId="{309302E4-43A5-539D-3F01-4B3041339F09}"/>
          </ac:spMkLst>
        </pc:spChg>
        <pc:spChg chg="mod">
          <ac:chgData name="Larry Busch" userId="93ddea75-d8bf-4a4a-9944-7512e7910baa" providerId="ADAL" clId="{DE2B1584-7884-4CBC-BC9C-8E6C5EB51417}" dt="2026-01-31T10:32:09.340" v="40" actId="2710"/>
          <ac:spMkLst>
            <pc:docMk/>
            <pc:sldMk cId="2953908825" sldId="316"/>
            <ac:spMk id="142" creationId="{A60ED18B-44BC-3A94-9299-BC695DFF6658}"/>
          </ac:spMkLst>
        </pc:spChg>
        <pc:spChg chg="mod">
          <ac:chgData name="Larry Busch" userId="93ddea75-d8bf-4a4a-9944-7512e7910baa" providerId="ADAL" clId="{DE2B1584-7884-4CBC-BC9C-8E6C5EB51417}" dt="2026-01-31T10:32:09.340" v="40" actId="2710"/>
          <ac:spMkLst>
            <pc:docMk/>
            <pc:sldMk cId="2953908825" sldId="316"/>
            <ac:spMk id="143" creationId="{473C2A63-19B4-BCD2-DEFB-E39344CF4C9F}"/>
          </ac:spMkLst>
        </pc:spChg>
        <pc:spChg chg="mod">
          <ac:chgData name="Larry Busch" userId="93ddea75-d8bf-4a4a-9944-7512e7910baa" providerId="ADAL" clId="{DE2B1584-7884-4CBC-BC9C-8E6C5EB51417}" dt="2026-01-31T10:32:09.340" v="40" actId="2710"/>
          <ac:spMkLst>
            <pc:docMk/>
            <pc:sldMk cId="2953908825" sldId="316"/>
            <ac:spMk id="146" creationId="{5829835D-A78E-4EDB-44B7-54C0F98874A2}"/>
          </ac:spMkLst>
        </pc:spChg>
      </pc:sldChg>
      <pc:sldChg chg="modSp mod">
        <pc:chgData name="Larry Busch" userId="93ddea75-d8bf-4a4a-9944-7512e7910baa" providerId="ADAL" clId="{DE2B1584-7884-4CBC-BC9C-8E6C5EB51417}" dt="2026-01-31T10:32:28.085" v="43" actId="1076"/>
        <pc:sldMkLst>
          <pc:docMk/>
          <pc:sldMk cId="2837043564" sldId="318"/>
        </pc:sldMkLst>
        <pc:spChg chg="mod">
          <ac:chgData name="Larry Busch" userId="93ddea75-d8bf-4a4a-9944-7512e7910baa" providerId="ADAL" clId="{DE2B1584-7884-4CBC-BC9C-8E6C5EB51417}" dt="2026-01-31T10:32:28.085" v="43" actId="1076"/>
          <ac:spMkLst>
            <pc:docMk/>
            <pc:sldMk cId="2837043564" sldId="318"/>
            <ac:spMk id="2" creationId="{C95D596E-FB57-6E74-2DBF-6EE3FBF76E3B}"/>
          </ac:spMkLst>
        </pc:spChg>
      </pc:sldChg>
      <pc:sldChg chg="modSp mod">
        <pc:chgData name="Larry Busch" userId="93ddea75-d8bf-4a4a-9944-7512e7910baa" providerId="ADAL" clId="{DE2B1584-7884-4CBC-BC9C-8E6C5EB51417}" dt="2026-01-31T10:32:46.714" v="48" actId="1076"/>
        <pc:sldMkLst>
          <pc:docMk/>
          <pc:sldMk cId="950214451" sldId="320"/>
        </pc:sldMkLst>
        <pc:spChg chg="mod">
          <ac:chgData name="Larry Busch" userId="93ddea75-d8bf-4a4a-9944-7512e7910baa" providerId="ADAL" clId="{DE2B1584-7884-4CBC-BC9C-8E6C5EB51417}" dt="2026-01-31T10:32:46.714" v="48" actId="1076"/>
          <ac:spMkLst>
            <pc:docMk/>
            <pc:sldMk cId="950214451" sldId="320"/>
            <ac:spMk id="2" creationId="{04B6633C-3A85-76F9-B45B-A65D6A4E95A4}"/>
          </ac:spMkLst>
        </pc:spChg>
        <pc:spChg chg="mod">
          <ac:chgData name="Larry Busch" userId="93ddea75-d8bf-4a4a-9944-7512e7910baa" providerId="ADAL" clId="{DE2B1584-7884-4CBC-BC9C-8E6C5EB51417}" dt="2026-01-31T10:32:42.529" v="47" actId="1076"/>
          <ac:spMkLst>
            <pc:docMk/>
            <pc:sldMk cId="950214451" sldId="320"/>
            <ac:spMk id="3" creationId="{4654F37A-9EBD-140A-4214-59AF0FC7E74F}"/>
          </ac:spMkLst>
        </pc:spChg>
      </pc:sldChg>
      <pc:sldChg chg="modSp mod">
        <pc:chgData name="Larry Busch" userId="93ddea75-d8bf-4a4a-9944-7512e7910baa" providerId="ADAL" clId="{DE2B1584-7884-4CBC-BC9C-8E6C5EB51417}" dt="2026-01-31T10:33:07.608" v="53" actId="1076"/>
        <pc:sldMkLst>
          <pc:docMk/>
          <pc:sldMk cId="4637144" sldId="322"/>
        </pc:sldMkLst>
        <pc:spChg chg="mod">
          <ac:chgData name="Larry Busch" userId="93ddea75-d8bf-4a4a-9944-7512e7910baa" providerId="ADAL" clId="{DE2B1584-7884-4CBC-BC9C-8E6C5EB51417}" dt="2026-01-31T10:33:07.608" v="53" actId="1076"/>
          <ac:spMkLst>
            <pc:docMk/>
            <pc:sldMk cId="4637144" sldId="322"/>
            <ac:spMk id="2" creationId="{9276DBD1-683E-91FE-F900-59CC79BFFF37}"/>
          </ac:spMkLst>
        </pc:spChg>
        <pc:spChg chg="mod">
          <ac:chgData name="Larry Busch" userId="93ddea75-d8bf-4a4a-9944-7512e7910baa" providerId="ADAL" clId="{DE2B1584-7884-4CBC-BC9C-8E6C5EB51417}" dt="2026-01-31T10:33:04.092" v="52" actId="1076"/>
          <ac:spMkLst>
            <pc:docMk/>
            <pc:sldMk cId="4637144" sldId="322"/>
            <ac:spMk id="3" creationId="{59ED1C8E-710B-45D4-1F6A-702EEE514B06}"/>
          </ac:spMkLst>
        </pc:spChg>
      </pc:sldChg>
      <pc:sldChg chg="modSp mod">
        <pc:chgData name="Larry Busch" userId="93ddea75-d8bf-4a4a-9944-7512e7910baa" providerId="ADAL" clId="{DE2B1584-7884-4CBC-BC9C-8E6C5EB51417}" dt="2026-01-31T10:33:15.457" v="54" actId="2710"/>
        <pc:sldMkLst>
          <pc:docMk/>
          <pc:sldMk cId="2725272279" sldId="325"/>
        </pc:sldMkLst>
        <pc:spChg chg="mod">
          <ac:chgData name="Larry Busch" userId="93ddea75-d8bf-4a4a-9944-7512e7910baa" providerId="ADAL" clId="{DE2B1584-7884-4CBC-BC9C-8E6C5EB51417}" dt="2026-01-31T10:33:15.457" v="54" actId="2710"/>
          <ac:spMkLst>
            <pc:docMk/>
            <pc:sldMk cId="2725272279" sldId="325"/>
            <ac:spMk id="2" creationId="{B2473D67-2E23-E6A6-5DEB-2C1F7E78CEAB}"/>
          </ac:spMkLst>
        </pc:spChg>
      </pc:sldChg>
      <pc:sldChg chg="modSp mod">
        <pc:chgData name="Larry Busch" userId="93ddea75-d8bf-4a4a-9944-7512e7910baa" providerId="ADAL" clId="{DE2B1584-7884-4CBC-BC9C-8E6C5EB51417}" dt="2026-01-31T10:33:20.842" v="55" actId="2710"/>
        <pc:sldMkLst>
          <pc:docMk/>
          <pc:sldMk cId="2277774297" sldId="326"/>
        </pc:sldMkLst>
        <pc:spChg chg="mod">
          <ac:chgData name="Larry Busch" userId="93ddea75-d8bf-4a4a-9944-7512e7910baa" providerId="ADAL" clId="{DE2B1584-7884-4CBC-BC9C-8E6C5EB51417}" dt="2026-01-31T10:33:20.842" v="55" actId="2710"/>
          <ac:spMkLst>
            <pc:docMk/>
            <pc:sldMk cId="2277774297" sldId="326"/>
            <ac:spMk id="2" creationId="{318FCEDB-25C5-B79C-C5E0-59BB5846A1E7}"/>
          </ac:spMkLst>
        </pc:spChg>
      </pc:sldChg>
      <pc:sldChg chg="modSp mod">
        <pc:chgData name="Larry Busch" userId="93ddea75-d8bf-4a4a-9944-7512e7910baa" providerId="ADAL" clId="{DE2B1584-7884-4CBC-BC9C-8E6C5EB51417}" dt="2026-01-31T10:33:49.139" v="61" actId="120"/>
        <pc:sldMkLst>
          <pc:docMk/>
          <pc:sldMk cId="880927736" sldId="327"/>
        </pc:sldMkLst>
        <pc:spChg chg="mod">
          <ac:chgData name="Larry Busch" userId="93ddea75-d8bf-4a4a-9944-7512e7910baa" providerId="ADAL" clId="{DE2B1584-7884-4CBC-BC9C-8E6C5EB51417}" dt="2026-01-31T10:33:49.139" v="61" actId="120"/>
          <ac:spMkLst>
            <pc:docMk/>
            <pc:sldMk cId="880927736" sldId="327"/>
            <ac:spMk id="2" creationId="{510C7B22-60F5-AABE-F1D0-D9F1BEB7D92D}"/>
          </ac:spMkLst>
        </pc:spChg>
        <pc:picChg chg="mod">
          <ac:chgData name="Larry Busch" userId="93ddea75-d8bf-4a4a-9944-7512e7910baa" providerId="ADAL" clId="{DE2B1584-7884-4CBC-BC9C-8E6C5EB51417}" dt="2026-01-31T10:33:32.375" v="57" actId="14100"/>
          <ac:picMkLst>
            <pc:docMk/>
            <pc:sldMk cId="880927736" sldId="327"/>
            <ac:picMk id="6" creationId="{ED65EFAC-1F79-8ED2-0C8C-882EC10DFCEE}"/>
          </ac:picMkLst>
        </pc:picChg>
      </pc:sldChg>
      <pc:sldChg chg="modSp mod">
        <pc:chgData name="Larry Busch" userId="93ddea75-d8bf-4a4a-9944-7512e7910baa" providerId="ADAL" clId="{DE2B1584-7884-4CBC-BC9C-8E6C5EB51417}" dt="2026-01-31T10:34:46.653" v="71" actId="1076"/>
        <pc:sldMkLst>
          <pc:docMk/>
          <pc:sldMk cId="2533768205" sldId="328"/>
        </pc:sldMkLst>
        <pc:spChg chg="mod">
          <ac:chgData name="Larry Busch" userId="93ddea75-d8bf-4a4a-9944-7512e7910baa" providerId="ADAL" clId="{DE2B1584-7884-4CBC-BC9C-8E6C5EB51417}" dt="2026-01-31T10:34:33.172" v="70" actId="113"/>
          <ac:spMkLst>
            <pc:docMk/>
            <pc:sldMk cId="2533768205" sldId="328"/>
            <ac:spMk id="2" creationId="{0C603CC6-33DB-F999-AF44-15A77E249DA8}"/>
          </ac:spMkLst>
        </pc:spChg>
        <pc:picChg chg="mod">
          <ac:chgData name="Larry Busch" userId="93ddea75-d8bf-4a4a-9944-7512e7910baa" providerId="ADAL" clId="{DE2B1584-7884-4CBC-BC9C-8E6C5EB51417}" dt="2026-01-31T10:34:46.653" v="71" actId="1076"/>
          <ac:picMkLst>
            <pc:docMk/>
            <pc:sldMk cId="2533768205" sldId="328"/>
            <ac:picMk id="4" creationId="{1C52BCF0-6BC4-B6E5-12C8-7891CEE543D9}"/>
          </ac:picMkLst>
        </pc:picChg>
      </pc:sldChg>
      <pc:sldChg chg="modSp mod">
        <pc:chgData name="Larry Busch" userId="93ddea75-d8bf-4a4a-9944-7512e7910baa" providerId="ADAL" clId="{DE2B1584-7884-4CBC-BC9C-8E6C5EB51417}" dt="2026-01-31T10:35:28" v="85" actId="1076"/>
        <pc:sldMkLst>
          <pc:docMk/>
          <pc:sldMk cId="4064020168" sldId="329"/>
        </pc:sldMkLst>
        <pc:spChg chg="mod">
          <ac:chgData name="Larry Busch" userId="93ddea75-d8bf-4a4a-9944-7512e7910baa" providerId="ADAL" clId="{DE2B1584-7884-4CBC-BC9C-8E6C5EB51417}" dt="2026-01-31T10:35:28" v="85" actId="1076"/>
          <ac:spMkLst>
            <pc:docMk/>
            <pc:sldMk cId="4064020168" sldId="329"/>
            <ac:spMk id="2" creationId="{205DC147-7ECF-1256-E577-5D81EF5F7C34}"/>
          </ac:spMkLst>
        </pc:spChg>
        <pc:picChg chg="mod">
          <ac:chgData name="Larry Busch" userId="93ddea75-d8bf-4a4a-9944-7512e7910baa" providerId="ADAL" clId="{DE2B1584-7884-4CBC-BC9C-8E6C5EB51417}" dt="2026-01-31T10:35:23.636" v="84" actId="1076"/>
          <ac:picMkLst>
            <pc:docMk/>
            <pc:sldMk cId="4064020168" sldId="329"/>
            <ac:picMk id="4" creationId="{2759F4C6-15EA-93EF-B077-D4DB2D234AE6}"/>
          </ac:picMkLst>
        </pc:picChg>
      </pc:sldChg>
      <pc:sldChg chg="modSp mod">
        <pc:chgData name="Larry Busch" userId="93ddea75-d8bf-4a4a-9944-7512e7910baa" providerId="ADAL" clId="{DE2B1584-7884-4CBC-BC9C-8E6C5EB51417}" dt="2026-01-31T10:35:55.287" v="92" actId="120"/>
        <pc:sldMkLst>
          <pc:docMk/>
          <pc:sldMk cId="1014673777" sldId="331"/>
        </pc:sldMkLst>
        <pc:spChg chg="mod">
          <ac:chgData name="Larry Busch" userId="93ddea75-d8bf-4a4a-9944-7512e7910baa" providerId="ADAL" clId="{DE2B1584-7884-4CBC-BC9C-8E6C5EB51417}" dt="2026-01-31T10:35:40.052" v="87" actId="2710"/>
          <ac:spMkLst>
            <pc:docMk/>
            <pc:sldMk cId="1014673777" sldId="331"/>
            <ac:spMk id="2" creationId="{5BCB8030-C5B6-B3A3-0213-AC1BFF62C149}"/>
          </ac:spMkLst>
        </pc:spChg>
        <pc:spChg chg="mod">
          <ac:chgData name="Larry Busch" userId="93ddea75-d8bf-4a4a-9944-7512e7910baa" providerId="ADAL" clId="{DE2B1584-7884-4CBC-BC9C-8E6C5EB51417}" dt="2026-01-31T10:35:55.287" v="92" actId="120"/>
          <ac:spMkLst>
            <pc:docMk/>
            <pc:sldMk cId="1014673777" sldId="331"/>
            <ac:spMk id="4" creationId="{D318A354-FB8A-89E1-7411-79B8D71E21FB}"/>
          </ac:spMkLst>
        </pc:spChg>
      </pc:sldChg>
      <pc:sldChg chg="modSp mod">
        <pc:chgData name="Larry Busch" userId="93ddea75-d8bf-4a4a-9944-7512e7910baa" providerId="ADAL" clId="{DE2B1584-7884-4CBC-BC9C-8E6C5EB51417}" dt="2026-01-31T10:36:34" v="102" actId="1076"/>
        <pc:sldMkLst>
          <pc:docMk/>
          <pc:sldMk cId="3571374929" sldId="332"/>
        </pc:sldMkLst>
        <pc:spChg chg="mod">
          <ac:chgData name="Larry Busch" userId="93ddea75-d8bf-4a4a-9944-7512e7910baa" providerId="ADAL" clId="{DE2B1584-7884-4CBC-BC9C-8E6C5EB51417}" dt="2026-01-31T10:36:29.044" v="101" actId="1076"/>
          <ac:spMkLst>
            <pc:docMk/>
            <pc:sldMk cId="3571374929" sldId="332"/>
            <ac:spMk id="2" creationId="{E22FCB62-8788-AA5B-1396-C417C2B33C98}"/>
          </ac:spMkLst>
        </pc:spChg>
        <pc:spChg chg="mod">
          <ac:chgData name="Larry Busch" userId="93ddea75-d8bf-4a4a-9944-7512e7910baa" providerId="ADAL" clId="{DE2B1584-7884-4CBC-BC9C-8E6C5EB51417}" dt="2026-01-31T10:36:34" v="102" actId="1076"/>
          <ac:spMkLst>
            <pc:docMk/>
            <pc:sldMk cId="3571374929" sldId="332"/>
            <ac:spMk id="3" creationId="{649787ED-DCEA-A5E3-DE30-6F1FFFEE7D06}"/>
          </ac:spMkLst>
        </pc:spChg>
        <pc:spChg chg="mod">
          <ac:chgData name="Larry Busch" userId="93ddea75-d8bf-4a4a-9944-7512e7910baa" providerId="ADAL" clId="{DE2B1584-7884-4CBC-BC9C-8E6C5EB51417}" dt="2026-01-31T10:36:26.478" v="100" actId="1076"/>
          <ac:spMkLst>
            <pc:docMk/>
            <pc:sldMk cId="3571374929" sldId="332"/>
            <ac:spMk id="6" creationId="{BA9041BF-658E-0547-351D-E1A93A25018B}"/>
          </ac:spMkLst>
        </pc:spChg>
        <pc:spChg chg="mod">
          <ac:chgData name="Larry Busch" userId="93ddea75-d8bf-4a4a-9944-7512e7910baa" providerId="ADAL" clId="{DE2B1584-7884-4CBC-BC9C-8E6C5EB51417}" dt="2026-01-31T10:36:23.899" v="99" actId="1076"/>
          <ac:spMkLst>
            <pc:docMk/>
            <pc:sldMk cId="3571374929" sldId="332"/>
            <ac:spMk id="8" creationId="{A6D28C83-CCEB-8C88-1147-EFF038F39F2C}"/>
          </ac:spMkLst>
        </pc:spChg>
      </pc:sldChg>
      <pc:sldChg chg="modSp mod">
        <pc:chgData name="Larry Busch" userId="93ddea75-d8bf-4a4a-9944-7512e7910baa" providerId="ADAL" clId="{DE2B1584-7884-4CBC-BC9C-8E6C5EB51417}" dt="2026-01-31T10:37:15.956" v="157" actId="1036"/>
        <pc:sldMkLst>
          <pc:docMk/>
          <pc:sldMk cId="1242104271" sldId="333"/>
        </pc:sldMkLst>
        <pc:spChg chg="mod">
          <ac:chgData name="Larry Busch" userId="93ddea75-d8bf-4a4a-9944-7512e7910baa" providerId="ADAL" clId="{DE2B1584-7884-4CBC-BC9C-8E6C5EB51417}" dt="2026-01-31T10:36:47.814" v="106" actId="2710"/>
          <ac:spMkLst>
            <pc:docMk/>
            <pc:sldMk cId="1242104271" sldId="333"/>
            <ac:spMk id="2" creationId="{8B1793C8-CB56-4D61-6DD4-C1EDABF4B006}"/>
          </ac:spMkLst>
        </pc:spChg>
        <pc:spChg chg="mod">
          <ac:chgData name="Larry Busch" userId="93ddea75-d8bf-4a4a-9944-7512e7910baa" providerId="ADAL" clId="{DE2B1584-7884-4CBC-BC9C-8E6C5EB51417}" dt="2026-01-31T10:37:15.956" v="157" actId="1036"/>
          <ac:spMkLst>
            <pc:docMk/>
            <pc:sldMk cId="1242104271" sldId="333"/>
            <ac:spMk id="6" creationId="{0B2DF299-87CC-F10B-DBD0-0188085B8122}"/>
          </ac:spMkLst>
        </pc:spChg>
        <pc:spChg chg="mod">
          <ac:chgData name="Larry Busch" userId="93ddea75-d8bf-4a4a-9944-7512e7910baa" providerId="ADAL" clId="{DE2B1584-7884-4CBC-BC9C-8E6C5EB51417}" dt="2026-01-31T10:37:07.508" v="124" actId="1035"/>
          <ac:spMkLst>
            <pc:docMk/>
            <pc:sldMk cId="1242104271" sldId="333"/>
            <ac:spMk id="8" creationId="{643DA2A5-9AA4-D5DA-2602-0B863EE8F684}"/>
          </ac:spMkLst>
        </pc:spChg>
      </pc:sldChg>
      <pc:sldChg chg="modSp mod">
        <pc:chgData name="Larry Busch" userId="93ddea75-d8bf-4a4a-9944-7512e7910baa" providerId="ADAL" clId="{DE2B1584-7884-4CBC-BC9C-8E6C5EB51417}" dt="2026-01-31T10:37:31.765" v="163" actId="2710"/>
        <pc:sldMkLst>
          <pc:docMk/>
          <pc:sldMk cId="110477871" sldId="334"/>
        </pc:sldMkLst>
        <pc:spChg chg="mod">
          <ac:chgData name="Larry Busch" userId="93ddea75-d8bf-4a4a-9944-7512e7910baa" providerId="ADAL" clId="{DE2B1584-7884-4CBC-BC9C-8E6C5EB51417}" dt="2026-01-31T10:37:31.765" v="163" actId="2710"/>
          <ac:spMkLst>
            <pc:docMk/>
            <pc:sldMk cId="110477871" sldId="334"/>
            <ac:spMk id="2" creationId="{56446EDC-0F70-A453-0B48-2593F1FE312E}"/>
          </ac:spMkLst>
        </pc:spChg>
        <pc:spChg chg="mod">
          <ac:chgData name="Larry Busch" userId="93ddea75-d8bf-4a4a-9944-7512e7910baa" providerId="ADAL" clId="{DE2B1584-7884-4CBC-BC9C-8E6C5EB51417}" dt="2026-01-31T10:37:23.925" v="159" actId="2710"/>
          <ac:spMkLst>
            <pc:docMk/>
            <pc:sldMk cId="110477871" sldId="334"/>
            <ac:spMk id="6" creationId="{0A3E47C5-E951-794B-A9DF-3597F0682C78}"/>
          </ac:spMkLst>
        </pc:spChg>
      </pc:sldChg>
      <pc:sldChg chg="modSp mod">
        <pc:chgData name="Larry Busch" userId="93ddea75-d8bf-4a4a-9944-7512e7910baa" providerId="ADAL" clId="{DE2B1584-7884-4CBC-BC9C-8E6C5EB51417}" dt="2026-01-31T10:37:42.550" v="167" actId="2710"/>
        <pc:sldMkLst>
          <pc:docMk/>
          <pc:sldMk cId="1299863432" sldId="335"/>
        </pc:sldMkLst>
        <pc:spChg chg="mod">
          <ac:chgData name="Larry Busch" userId="93ddea75-d8bf-4a4a-9944-7512e7910baa" providerId="ADAL" clId="{DE2B1584-7884-4CBC-BC9C-8E6C5EB51417}" dt="2026-01-31T10:37:38.757" v="165" actId="120"/>
          <ac:spMkLst>
            <pc:docMk/>
            <pc:sldMk cId="1299863432" sldId="335"/>
            <ac:spMk id="2" creationId="{CAEA852A-DE1A-15EF-5B7E-E612A5B6FD8D}"/>
          </ac:spMkLst>
        </pc:spChg>
        <pc:spChg chg="mod">
          <ac:chgData name="Larry Busch" userId="93ddea75-d8bf-4a4a-9944-7512e7910baa" providerId="ADAL" clId="{DE2B1584-7884-4CBC-BC9C-8E6C5EB51417}" dt="2026-01-31T10:37:42.550" v="167" actId="2710"/>
          <ac:spMkLst>
            <pc:docMk/>
            <pc:sldMk cId="1299863432" sldId="335"/>
            <ac:spMk id="6" creationId="{49693FDD-4F04-A4FA-B8CA-75CA33A72666}"/>
          </ac:spMkLst>
        </pc:spChg>
      </pc:sldChg>
      <pc:sldChg chg="modSp mod">
        <pc:chgData name="Larry Busch" userId="93ddea75-d8bf-4a4a-9944-7512e7910baa" providerId="ADAL" clId="{DE2B1584-7884-4CBC-BC9C-8E6C5EB51417}" dt="2026-01-31T10:37:52.319" v="171" actId="2710"/>
        <pc:sldMkLst>
          <pc:docMk/>
          <pc:sldMk cId="2788580201" sldId="336"/>
        </pc:sldMkLst>
        <pc:spChg chg="mod">
          <ac:chgData name="Larry Busch" userId="93ddea75-d8bf-4a4a-9944-7512e7910baa" providerId="ADAL" clId="{DE2B1584-7884-4CBC-BC9C-8E6C5EB51417}" dt="2026-01-31T10:37:48.224" v="169" actId="2710"/>
          <ac:spMkLst>
            <pc:docMk/>
            <pc:sldMk cId="2788580201" sldId="336"/>
            <ac:spMk id="2" creationId="{322571AA-5C06-D8DE-47E4-48FC0BA06C90}"/>
          </ac:spMkLst>
        </pc:spChg>
        <pc:spChg chg="mod">
          <ac:chgData name="Larry Busch" userId="93ddea75-d8bf-4a4a-9944-7512e7910baa" providerId="ADAL" clId="{DE2B1584-7884-4CBC-BC9C-8E6C5EB51417}" dt="2026-01-31T10:37:52.319" v="171" actId="2710"/>
          <ac:spMkLst>
            <pc:docMk/>
            <pc:sldMk cId="2788580201" sldId="336"/>
            <ac:spMk id="6" creationId="{20A3A219-2118-80E2-3DD5-C18D7A227EE8}"/>
          </ac:spMkLst>
        </pc:spChg>
      </pc:sldChg>
      <pc:sldChg chg="modSp mod">
        <pc:chgData name="Larry Busch" userId="93ddea75-d8bf-4a4a-9944-7512e7910baa" providerId="ADAL" clId="{DE2B1584-7884-4CBC-BC9C-8E6C5EB51417}" dt="2026-01-31T10:37:59.789" v="173" actId="2710"/>
        <pc:sldMkLst>
          <pc:docMk/>
          <pc:sldMk cId="1261039641" sldId="337"/>
        </pc:sldMkLst>
        <pc:spChg chg="mod">
          <ac:chgData name="Larry Busch" userId="93ddea75-d8bf-4a4a-9944-7512e7910baa" providerId="ADAL" clId="{DE2B1584-7884-4CBC-BC9C-8E6C5EB51417}" dt="2026-01-31T10:37:59.789" v="173" actId="2710"/>
          <ac:spMkLst>
            <pc:docMk/>
            <pc:sldMk cId="1261039641" sldId="337"/>
            <ac:spMk id="2" creationId="{6538EBF8-34F2-4045-8322-439EDCB9293B}"/>
          </ac:spMkLst>
        </pc:spChg>
      </pc:sldChg>
      <pc:sldChg chg="modSp mod">
        <pc:chgData name="Larry Busch" userId="93ddea75-d8bf-4a4a-9944-7512e7910baa" providerId="ADAL" clId="{DE2B1584-7884-4CBC-BC9C-8E6C5EB51417}" dt="2026-01-31T10:38:36.506" v="179" actId="120"/>
        <pc:sldMkLst>
          <pc:docMk/>
          <pc:sldMk cId="773443505" sldId="338"/>
        </pc:sldMkLst>
        <pc:spChg chg="mod">
          <ac:chgData name="Larry Busch" userId="93ddea75-d8bf-4a4a-9944-7512e7910baa" providerId="ADAL" clId="{DE2B1584-7884-4CBC-BC9C-8E6C5EB51417}" dt="2026-01-31T10:38:32.816" v="177" actId="120"/>
          <ac:spMkLst>
            <pc:docMk/>
            <pc:sldMk cId="773443505" sldId="338"/>
            <ac:spMk id="2" creationId="{55DB1AA7-8759-B64C-64C6-AEFB5DF5D2CD}"/>
          </ac:spMkLst>
        </pc:spChg>
        <pc:spChg chg="mod">
          <ac:chgData name="Larry Busch" userId="93ddea75-d8bf-4a4a-9944-7512e7910baa" providerId="ADAL" clId="{DE2B1584-7884-4CBC-BC9C-8E6C5EB51417}" dt="2026-01-31T10:38:36.506" v="179" actId="120"/>
          <ac:spMkLst>
            <pc:docMk/>
            <pc:sldMk cId="773443505" sldId="338"/>
            <ac:spMk id="6" creationId="{7DFB8BF6-3E9C-974B-AA98-0CCD83ACEE49}"/>
          </ac:spMkLst>
        </pc:spChg>
      </pc:sldChg>
      <pc:sldChg chg="modSp mod">
        <pc:chgData name="Larry Busch" userId="93ddea75-d8bf-4a4a-9944-7512e7910baa" providerId="ADAL" clId="{DE2B1584-7884-4CBC-BC9C-8E6C5EB51417}" dt="2026-01-31T10:38:47.267" v="183" actId="2710"/>
        <pc:sldMkLst>
          <pc:docMk/>
          <pc:sldMk cId="439531032" sldId="339"/>
        </pc:sldMkLst>
        <pc:spChg chg="mod">
          <ac:chgData name="Larry Busch" userId="93ddea75-d8bf-4a4a-9944-7512e7910baa" providerId="ADAL" clId="{DE2B1584-7884-4CBC-BC9C-8E6C5EB51417}" dt="2026-01-31T10:38:42.146" v="181" actId="120"/>
          <ac:spMkLst>
            <pc:docMk/>
            <pc:sldMk cId="439531032" sldId="339"/>
            <ac:spMk id="2" creationId="{8A3DA362-E60B-847B-3939-BC1AEC7394E9}"/>
          </ac:spMkLst>
        </pc:spChg>
        <pc:spChg chg="mod">
          <ac:chgData name="Larry Busch" userId="93ddea75-d8bf-4a4a-9944-7512e7910baa" providerId="ADAL" clId="{DE2B1584-7884-4CBC-BC9C-8E6C5EB51417}" dt="2026-01-31T10:38:47.267" v="183" actId="2710"/>
          <ac:spMkLst>
            <pc:docMk/>
            <pc:sldMk cId="439531032" sldId="339"/>
            <ac:spMk id="6" creationId="{D8696576-5A3C-C2BC-9914-3AD83DE21D5F}"/>
          </ac:spMkLst>
        </pc:spChg>
      </pc:sldChg>
      <pc:sldChg chg="modSp mod">
        <pc:chgData name="Larry Busch" userId="93ddea75-d8bf-4a4a-9944-7512e7910baa" providerId="ADAL" clId="{DE2B1584-7884-4CBC-BC9C-8E6C5EB51417}" dt="2026-01-31T10:40:29.184" v="212" actId="1076"/>
        <pc:sldMkLst>
          <pc:docMk/>
          <pc:sldMk cId="1893828345" sldId="341"/>
        </pc:sldMkLst>
        <pc:spChg chg="mod">
          <ac:chgData name="Larry Busch" userId="93ddea75-d8bf-4a4a-9944-7512e7910baa" providerId="ADAL" clId="{DE2B1584-7884-4CBC-BC9C-8E6C5EB51417}" dt="2026-01-31T10:40:25.229" v="211" actId="20577"/>
          <ac:spMkLst>
            <pc:docMk/>
            <pc:sldMk cId="1893828345" sldId="341"/>
            <ac:spMk id="2" creationId="{E8947084-BF27-4934-5E71-7A5A181F33E1}"/>
          </ac:spMkLst>
        </pc:spChg>
        <pc:picChg chg="mod">
          <ac:chgData name="Larry Busch" userId="93ddea75-d8bf-4a4a-9944-7512e7910baa" providerId="ADAL" clId="{DE2B1584-7884-4CBC-BC9C-8E6C5EB51417}" dt="2026-01-31T10:40:29.184" v="212" actId="1076"/>
          <ac:picMkLst>
            <pc:docMk/>
            <pc:sldMk cId="1893828345" sldId="341"/>
            <ac:picMk id="7" creationId="{061173B5-E7FE-3892-7F33-6831B6BF51B5}"/>
          </ac:picMkLst>
        </pc:picChg>
      </pc:sldChg>
      <pc:sldChg chg="modSp mod">
        <pc:chgData name="Larry Busch" userId="93ddea75-d8bf-4a4a-9944-7512e7910baa" providerId="ADAL" clId="{DE2B1584-7884-4CBC-BC9C-8E6C5EB51417}" dt="2026-01-31T10:40:57.916" v="222" actId="1076"/>
        <pc:sldMkLst>
          <pc:docMk/>
          <pc:sldMk cId="237150978" sldId="342"/>
        </pc:sldMkLst>
        <pc:spChg chg="mod">
          <ac:chgData name="Larry Busch" userId="93ddea75-d8bf-4a4a-9944-7512e7910baa" providerId="ADAL" clId="{DE2B1584-7884-4CBC-BC9C-8E6C5EB51417}" dt="2026-01-31T10:40:54.285" v="221" actId="5793"/>
          <ac:spMkLst>
            <pc:docMk/>
            <pc:sldMk cId="237150978" sldId="342"/>
            <ac:spMk id="2" creationId="{8229341F-8338-D7B4-A7B5-D71EF6FD113F}"/>
          </ac:spMkLst>
        </pc:spChg>
        <pc:picChg chg="mod">
          <ac:chgData name="Larry Busch" userId="93ddea75-d8bf-4a4a-9944-7512e7910baa" providerId="ADAL" clId="{DE2B1584-7884-4CBC-BC9C-8E6C5EB51417}" dt="2026-01-31T10:40:57.916" v="222" actId="1076"/>
          <ac:picMkLst>
            <pc:docMk/>
            <pc:sldMk cId="237150978" sldId="342"/>
            <ac:picMk id="5" creationId="{D183623C-CC23-C9A0-6642-6D3C9B95516C}"/>
          </ac:picMkLst>
        </pc:picChg>
      </pc:sldChg>
      <pc:sldChg chg="modSp mod">
        <pc:chgData name="Larry Busch" userId="93ddea75-d8bf-4a4a-9944-7512e7910baa" providerId="ADAL" clId="{DE2B1584-7884-4CBC-BC9C-8E6C5EB51417}" dt="2026-01-31T10:41:40.913" v="231" actId="1076"/>
        <pc:sldMkLst>
          <pc:docMk/>
          <pc:sldMk cId="949146333" sldId="344"/>
        </pc:sldMkLst>
        <pc:spChg chg="mod">
          <ac:chgData name="Larry Busch" userId="93ddea75-d8bf-4a4a-9944-7512e7910baa" providerId="ADAL" clId="{DE2B1584-7884-4CBC-BC9C-8E6C5EB51417}" dt="2026-01-31T10:41:36.398" v="230" actId="6549"/>
          <ac:spMkLst>
            <pc:docMk/>
            <pc:sldMk cId="949146333" sldId="344"/>
            <ac:spMk id="2" creationId="{847C60D0-8505-F33C-2950-5880FE9EF360}"/>
          </ac:spMkLst>
        </pc:spChg>
        <pc:picChg chg="mod">
          <ac:chgData name="Larry Busch" userId="93ddea75-d8bf-4a4a-9944-7512e7910baa" providerId="ADAL" clId="{DE2B1584-7884-4CBC-BC9C-8E6C5EB51417}" dt="2026-01-31T10:41:40.913" v="231" actId="1076"/>
          <ac:picMkLst>
            <pc:docMk/>
            <pc:sldMk cId="949146333" sldId="344"/>
            <ac:picMk id="6" creationId="{FAB6F10B-0620-150F-5C9F-B2D2B77E299D}"/>
          </ac:picMkLst>
        </pc:picChg>
      </pc:sldChg>
      <pc:sldChg chg="modSp mod">
        <pc:chgData name="Larry Busch" userId="93ddea75-d8bf-4a4a-9944-7512e7910baa" providerId="ADAL" clId="{DE2B1584-7884-4CBC-BC9C-8E6C5EB51417}" dt="2026-01-31T10:42:01.906" v="236" actId="1076"/>
        <pc:sldMkLst>
          <pc:docMk/>
          <pc:sldMk cId="631125441" sldId="345"/>
        </pc:sldMkLst>
        <pc:spChg chg="mod">
          <ac:chgData name="Larry Busch" userId="93ddea75-d8bf-4a4a-9944-7512e7910baa" providerId="ADAL" clId="{DE2B1584-7884-4CBC-BC9C-8E6C5EB51417}" dt="2026-01-31T10:41:50.462" v="234" actId="14100"/>
          <ac:spMkLst>
            <pc:docMk/>
            <pc:sldMk cId="631125441" sldId="345"/>
            <ac:spMk id="2" creationId="{CBB195C0-0DBA-043A-13ED-6975366953E3}"/>
          </ac:spMkLst>
        </pc:spChg>
        <pc:spChg chg="mod">
          <ac:chgData name="Larry Busch" userId="93ddea75-d8bf-4a4a-9944-7512e7910baa" providerId="ADAL" clId="{DE2B1584-7884-4CBC-BC9C-8E6C5EB51417}" dt="2026-01-31T10:42:01.906" v="236" actId="1076"/>
          <ac:spMkLst>
            <pc:docMk/>
            <pc:sldMk cId="631125441" sldId="345"/>
            <ac:spMk id="3" creationId="{7DC0937A-7284-883B-873F-14D96F2B3CDF}"/>
          </ac:spMkLst>
        </pc:spChg>
        <pc:picChg chg="mod">
          <ac:chgData name="Larry Busch" userId="93ddea75-d8bf-4a4a-9944-7512e7910baa" providerId="ADAL" clId="{DE2B1584-7884-4CBC-BC9C-8E6C5EB51417}" dt="2026-01-31T10:41:55.740" v="235" actId="1076"/>
          <ac:picMkLst>
            <pc:docMk/>
            <pc:sldMk cId="631125441" sldId="345"/>
            <ac:picMk id="6" creationId="{8503C967-6162-315A-27FB-26A8D2F5D8C9}"/>
          </ac:picMkLst>
        </pc:picChg>
      </pc:sldChg>
      <pc:sldChg chg="modSp mod">
        <pc:chgData name="Larry Busch" userId="93ddea75-d8bf-4a4a-9944-7512e7910baa" providerId="ADAL" clId="{DE2B1584-7884-4CBC-BC9C-8E6C5EB51417}" dt="2026-01-31T10:41:22.347" v="226" actId="2710"/>
        <pc:sldMkLst>
          <pc:docMk/>
          <pc:sldMk cId="378476077" sldId="346"/>
        </pc:sldMkLst>
        <pc:spChg chg="mod">
          <ac:chgData name="Larry Busch" userId="93ddea75-d8bf-4a4a-9944-7512e7910baa" providerId="ADAL" clId="{DE2B1584-7884-4CBC-BC9C-8E6C5EB51417}" dt="2026-01-31T10:41:22.347" v="226" actId="2710"/>
          <ac:spMkLst>
            <pc:docMk/>
            <pc:sldMk cId="378476077" sldId="346"/>
            <ac:spMk id="2" creationId="{7A1743C8-7C04-CC3E-E8C6-4D9B1562B1F8}"/>
          </ac:spMkLst>
        </pc:spChg>
      </pc:sldChg>
      <pc:sldChg chg="modSp mod">
        <pc:chgData name="Larry Busch" userId="93ddea75-d8bf-4a4a-9944-7512e7910baa" providerId="ADAL" clId="{DE2B1584-7884-4CBC-BC9C-8E6C5EB51417}" dt="2026-01-31T10:42:31.955" v="263" actId="2710"/>
        <pc:sldMkLst>
          <pc:docMk/>
          <pc:sldMk cId="3816240616" sldId="347"/>
        </pc:sldMkLst>
        <pc:spChg chg="mod">
          <ac:chgData name="Larry Busch" userId="93ddea75-d8bf-4a4a-9944-7512e7910baa" providerId="ADAL" clId="{DE2B1584-7884-4CBC-BC9C-8E6C5EB51417}" dt="2026-01-31T10:42:31.955" v="263" actId="2710"/>
          <ac:spMkLst>
            <pc:docMk/>
            <pc:sldMk cId="3816240616" sldId="347"/>
            <ac:spMk id="2" creationId="{F0A328B1-D0CA-90E7-856C-1E9130E8D031}"/>
          </ac:spMkLst>
        </pc:spChg>
      </pc:sldChg>
      <pc:sldChg chg="modSp mod">
        <pc:chgData name="Larry Busch" userId="93ddea75-d8bf-4a4a-9944-7512e7910baa" providerId="ADAL" clId="{DE2B1584-7884-4CBC-BC9C-8E6C5EB51417}" dt="2026-01-31T10:42:38.311" v="265" actId="2710"/>
        <pc:sldMkLst>
          <pc:docMk/>
          <pc:sldMk cId="3051956105" sldId="348"/>
        </pc:sldMkLst>
        <pc:spChg chg="mod">
          <ac:chgData name="Larry Busch" userId="93ddea75-d8bf-4a4a-9944-7512e7910baa" providerId="ADAL" clId="{DE2B1584-7884-4CBC-BC9C-8E6C5EB51417}" dt="2026-01-31T10:42:38.311" v="265" actId="2710"/>
          <ac:spMkLst>
            <pc:docMk/>
            <pc:sldMk cId="3051956105" sldId="348"/>
            <ac:spMk id="2" creationId="{C2CA68BF-853A-7B9B-CCE4-4E5FB5B4D982}"/>
          </ac:spMkLst>
        </pc:spChg>
      </pc:sldChg>
      <pc:sldChg chg="modSp mod">
        <pc:chgData name="Larry Busch" userId="93ddea75-d8bf-4a4a-9944-7512e7910baa" providerId="ADAL" clId="{DE2B1584-7884-4CBC-BC9C-8E6C5EB51417}" dt="2026-01-31T10:42:43.624" v="267" actId="2710"/>
        <pc:sldMkLst>
          <pc:docMk/>
          <pc:sldMk cId="2894205492" sldId="349"/>
        </pc:sldMkLst>
        <pc:spChg chg="mod">
          <ac:chgData name="Larry Busch" userId="93ddea75-d8bf-4a4a-9944-7512e7910baa" providerId="ADAL" clId="{DE2B1584-7884-4CBC-BC9C-8E6C5EB51417}" dt="2026-01-31T10:42:43.624" v="267" actId="2710"/>
          <ac:spMkLst>
            <pc:docMk/>
            <pc:sldMk cId="2894205492" sldId="349"/>
            <ac:spMk id="2" creationId="{8958F269-3C40-000D-3E8B-8DD4684F3E6E}"/>
          </ac:spMkLst>
        </pc:spChg>
      </pc:sldChg>
      <pc:sldChg chg="modSp mod">
        <pc:chgData name="Larry Busch" userId="93ddea75-d8bf-4a4a-9944-7512e7910baa" providerId="ADAL" clId="{DE2B1584-7884-4CBC-BC9C-8E6C5EB51417}" dt="2026-01-31T12:09:49.339" v="268" actId="20577"/>
        <pc:sldMkLst>
          <pc:docMk/>
          <pc:sldMk cId="3917697123" sldId="351"/>
        </pc:sldMkLst>
        <pc:spChg chg="mod">
          <ac:chgData name="Larry Busch" userId="93ddea75-d8bf-4a4a-9944-7512e7910baa" providerId="ADAL" clId="{DE2B1584-7884-4CBC-BC9C-8E6C5EB51417}" dt="2026-01-31T12:09:49.339" v="268" actId="20577"/>
          <ac:spMkLst>
            <pc:docMk/>
            <pc:sldMk cId="3917697123" sldId="351"/>
            <ac:spMk id="134" creationId="{DC3ADB59-B33C-F114-C1A9-EE47D0941749}"/>
          </ac:spMkLst>
        </pc:spChg>
      </pc:sldChg>
      <pc:sldChg chg="modSp mod">
        <pc:chgData name="Larry Busch" userId="93ddea75-d8bf-4a4a-9944-7512e7910baa" providerId="ADAL" clId="{DE2B1584-7884-4CBC-BC9C-8E6C5EB51417}" dt="2026-01-31T12:09:59.851" v="270" actId="120"/>
        <pc:sldMkLst>
          <pc:docMk/>
          <pc:sldMk cId="2257648549" sldId="352"/>
        </pc:sldMkLst>
        <pc:spChg chg="mod">
          <ac:chgData name="Larry Busch" userId="93ddea75-d8bf-4a4a-9944-7512e7910baa" providerId="ADAL" clId="{DE2B1584-7884-4CBC-BC9C-8E6C5EB51417}" dt="2026-01-31T12:09:59.851" v="270" actId="120"/>
          <ac:spMkLst>
            <pc:docMk/>
            <pc:sldMk cId="2257648549" sldId="352"/>
            <ac:spMk id="4" creationId="{82D0509E-3F85-B096-47C2-DB1EDCCAF551}"/>
          </ac:spMkLst>
        </pc:spChg>
      </pc:sldChg>
      <pc:sldChg chg="modSp mod">
        <pc:chgData name="Larry Busch" userId="93ddea75-d8bf-4a4a-9944-7512e7910baa" providerId="ADAL" clId="{DE2B1584-7884-4CBC-BC9C-8E6C5EB51417}" dt="2026-01-31T12:10:07.160" v="271" actId="1076"/>
        <pc:sldMkLst>
          <pc:docMk/>
          <pc:sldMk cId="3221561864" sldId="353"/>
        </pc:sldMkLst>
        <pc:picChg chg="mod">
          <ac:chgData name="Larry Busch" userId="93ddea75-d8bf-4a4a-9944-7512e7910baa" providerId="ADAL" clId="{DE2B1584-7884-4CBC-BC9C-8E6C5EB51417}" dt="2026-01-31T12:10:07.160" v="271" actId="1076"/>
          <ac:picMkLst>
            <pc:docMk/>
            <pc:sldMk cId="3221561864" sldId="353"/>
            <ac:picMk id="2" creationId="{5AB6E50B-B007-9398-3147-0E42A6F9E98D}"/>
          </ac:picMkLst>
        </pc:picChg>
      </pc:sldChg>
      <pc:sldChg chg="modSp mod">
        <pc:chgData name="Larry Busch" userId="93ddea75-d8bf-4a4a-9944-7512e7910baa" providerId="ADAL" clId="{DE2B1584-7884-4CBC-BC9C-8E6C5EB51417}" dt="2026-01-31T12:10:39.462" v="277" actId="1076"/>
        <pc:sldMkLst>
          <pc:docMk/>
          <pc:sldMk cId="2916024089" sldId="355"/>
        </pc:sldMkLst>
        <pc:spChg chg="mod">
          <ac:chgData name="Larry Busch" userId="93ddea75-d8bf-4a4a-9944-7512e7910baa" providerId="ADAL" clId="{DE2B1584-7884-4CBC-BC9C-8E6C5EB51417}" dt="2026-01-31T12:10:23.880" v="274" actId="120"/>
          <ac:spMkLst>
            <pc:docMk/>
            <pc:sldMk cId="2916024089" sldId="355"/>
            <ac:spMk id="4" creationId="{8EA0A10E-A380-2B11-E69D-DAD2333924A1}"/>
          </ac:spMkLst>
        </pc:spChg>
        <pc:picChg chg="mod">
          <ac:chgData name="Larry Busch" userId="93ddea75-d8bf-4a4a-9944-7512e7910baa" providerId="ADAL" clId="{DE2B1584-7884-4CBC-BC9C-8E6C5EB51417}" dt="2026-01-31T12:10:39.462" v="277" actId="1076"/>
          <ac:picMkLst>
            <pc:docMk/>
            <pc:sldMk cId="2916024089" sldId="355"/>
            <ac:picMk id="6" creationId="{0879758D-F5A7-51EF-5F1E-BB1D638DE378}"/>
          </ac:picMkLst>
        </pc:picChg>
      </pc:sldChg>
      <pc:sldChg chg="modSp mod">
        <pc:chgData name="Larry Busch" userId="93ddea75-d8bf-4a4a-9944-7512e7910baa" providerId="ADAL" clId="{DE2B1584-7884-4CBC-BC9C-8E6C5EB51417}" dt="2026-01-31T12:10:50.549" v="279" actId="120"/>
        <pc:sldMkLst>
          <pc:docMk/>
          <pc:sldMk cId="41706862" sldId="356"/>
        </pc:sldMkLst>
        <pc:spChg chg="mod">
          <ac:chgData name="Larry Busch" userId="93ddea75-d8bf-4a4a-9944-7512e7910baa" providerId="ADAL" clId="{DE2B1584-7884-4CBC-BC9C-8E6C5EB51417}" dt="2026-01-31T12:10:50.549" v="279" actId="120"/>
          <ac:spMkLst>
            <pc:docMk/>
            <pc:sldMk cId="41706862" sldId="356"/>
            <ac:spMk id="4" creationId="{06ED1730-158E-9C73-36C5-578EC931CDDE}"/>
          </ac:spMkLst>
        </pc:spChg>
      </pc:sldChg>
      <pc:sldChg chg="modSp mod">
        <pc:chgData name="Larry Busch" userId="93ddea75-d8bf-4a4a-9944-7512e7910baa" providerId="ADAL" clId="{DE2B1584-7884-4CBC-BC9C-8E6C5EB51417}" dt="2026-01-31T12:10:59.847" v="281" actId="120"/>
        <pc:sldMkLst>
          <pc:docMk/>
          <pc:sldMk cId="982648834" sldId="358"/>
        </pc:sldMkLst>
        <pc:spChg chg="mod">
          <ac:chgData name="Larry Busch" userId="93ddea75-d8bf-4a4a-9944-7512e7910baa" providerId="ADAL" clId="{DE2B1584-7884-4CBC-BC9C-8E6C5EB51417}" dt="2026-01-31T12:10:59.847" v="281" actId="120"/>
          <ac:spMkLst>
            <pc:docMk/>
            <pc:sldMk cId="982648834" sldId="358"/>
            <ac:spMk id="4" creationId="{D7BDABCE-E978-DCF0-25DE-AB855F17D25C}"/>
          </ac:spMkLst>
        </pc:spChg>
      </pc:sldChg>
      <pc:sldChg chg="modSp mod">
        <pc:chgData name="Larry Busch" userId="93ddea75-d8bf-4a4a-9944-7512e7910baa" providerId="ADAL" clId="{DE2B1584-7884-4CBC-BC9C-8E6C5EB51417}" dt="2026-01-31T12:11:10.191" v="283" actId="2710"/>
        <pc:sldMkLst>
          <pc:docMk/>
          <pc:sldMk cId="2311623142" sldId="359"/>
        </pc:sldMkLst>
        <pc:spChg chg="mod">
          <ac:chgData name="Larry Busch" userId="93ddea75-d8bf-4a4a-9944-7512e7910baa" providerId="ADAL" clId="{DE2B1584-7884-4CBC-BC9C-8E6C5EB51417}" dt="2026-01-31T12:11:10.191" v="283" actId="2710"/>
          <ac:spMkLst>
            <pc:docMk/>
            <pc:sldMk cId="2311623142" sldId="359"/>
            <ac:spMk id="3" creationId="{8E722185-27AF-668D-690A-DCEAF719C12D}"/>
          </ac:spMkLst>
        </pc:spChg>
        <pc:spChg chg="mod">
          <ac:chgData name="Larry Busch" userId="93ddea75-d8bf-4a4a-9944-7512e7910baa" providerId="ADAL" clId="{DE2B1584-7884-4CBC-BC9C-8E6C5EB51417}" dt="2026-01-31T12:11:10.191" v="283" actId="2710"/>
          <ac:spMkLst>
            <pc:docMk/>
            <pc:sldMk cId="2311623142" sldId="359"/>
            <ac:spMk id="4" creationId="{3D9DDE35-5606-01D7-57B4-94965BE4EA3D}"/>
          </ac:spMkLst>
        </pc:spChg>
        <pc:spChg chg="mod">
          <ac:chgData name="Larry Busch" userId="93ddea75-d8bf-4a4a-9944-7512e7910baa" providerId="ADAL" clId="{DE2B1584-7884-4CBC-BC9C-8E6C5EB51417}" dt="2026-01-31T12:11:10.191" v="283" actId="2710"/>
          <ac:spMkLst>
            <pc:docMk/>
            <pc:sldMk cId="2311623142" sldId="359"/>
            <ac:spMk id="5" creationId="{DF7FBA73-54BD-A18A-29F3-C255179D904F}"/>
          </ac:spMkLst>
        </pc:spChg>
        <pc:spChg chg="mod">
          <ac:chgData name="Larry Busch" userId="93ddea75-d8bf-4a4a-9944-7512e7910baa" providerId="ADAL" clId="{DE2B1584-7884-4CBC-BC9C-8E6C5EB51417}" dt="2026-01-31T12:11:10.191" v="283" actId="2710"/>
          <ac:spMkLst>
            <pc:docMk/>
            <pc:sldMk cId="2311623142" sldId="359"/>
            <ac:spMk id="142" creationId="{23CC572E-0BE6-67AB-6F6F-A3C813B972F6}"/>
          </ac:spMkLst>
        </pc:spChg>
        <pc:spChg chg="mod">
          <ac:chgData name="Larry Busch" userId="93ddea75-d8bf-4a4a-9944-7512e7910baa" providerId="ADAL" clId="{DE2B1584-7884-4CBC-BC9C-8E6C5EB51417}" dt="2026-01-31T12:11:10.191" v="283" actId="2710"/>
          <ac:spMkLst>
            <pc:docMk/>
            <pc:sldMk cId="2311623142" sldId="359"/>
            <ac:spMk id="146" creationId="{79E4BE2A-0503-5912-A1CA-C3885D8B2FC9}"/>
          </ac:spMkLst>
        </pc:spChg>
      </pc:sldChg>
      <pc:sldChg chg="modSp mod">
        <pc:chgData name="Larry Busch" userId="93ddea75-d8bf-4a4a-9944-7512e7910baa" providerId="ADAL" clId="{DE2B1584-7884-4CBC-BC9C-8E6C5EB51417}" dt="2026-01-31T10:32:56.246" v="50" actId="1076"/>
        <pc:sldMkLst>
          <pc:docMk/>
          <pc:sldMk cId="1706767400" sldId="362"/>
        </pc:sldMkLst>
        <pc:spChg chg="mod">
          <ac:chgData name="Larry Busch" userId="93ddea75-d8bf-4a4a-9944-7512e7910baa" providerId="ADAL" clId="{DE2B1584-7884-4CBC-BC9C-8E6C5EB51417}" dt="2026-01-31T10:32:56.246" v="50" actId="1076"/>
          <ac:spMkLst>
            <pc:docMk/>
            <pc:sldMk cId="1706767400" sldId="362"/>
            <ac:spMk id="2" creationId="{DDA8FD42-0F81-1412-1FF7-FF6D00FF74E3}"/>
          </ac:spMkLst>
        </pc:spChg>
      </pc:sldChg>
      <pc:sldChg chg="modSp mod">
        <pc:chgData name="Larry Busch" userId="93ddea75-d8bf-4a4a-9944-7512e7910baa" providerId="ADAL" clId="{DE2B1584-7884-4CBC-BC9C-8E6C5EB51417}" dt="2026-01-31T10:39:15.765" v="192" actId="6549"/>
        <pc:sldMkLst>
          <pc:docMk/>
          <pc:sldMk cId="4128354968" sldId="364"/>
        </pc:sldMkLst>
        <pc:spChg chg="mod">
          <ac:chgData name="Larry Busch" userId="93ddea75-d8bf-4a4a-9944-7512e7910baa" providerId="ADAL" clId="{DE2B1584-7884-4CBC-BC9C-8E6C5EB51417}" dt="2026-01-31T10:39:15.765" v="192" actId="6549"/>
          <ac:spMkLst>
            <pc:docMk/>
            <pc:sldMk cId="4128354968" sldId="364"/>
            <ac:spMk id="2" creationId="{80983F82-C170-F86C-D894-A553D4A9FD83}"/>
          </ac:spMkLst>
        </pc:spChg>
      </pc:sldChg>
      <pc:sldChg chg="modSp mod">
        <pc:chgData name="Larry Busch" userId="93ddea75-d8bf-4a4a-9944-7512e7910baa" providerId="ADAL" clId="{DE2B1584-7884-4CBC-BC9C-8E6C5EB51417}" dt="2026-01-31T10:39:25.610" v="194" actId="120"/>
        <pc:sldMkLst>
          <pc:docMk/>
          <pc:sldMk cId="1323294357" sldId="365"/>
        </pc:sldMkLst>
        <pc:spChg chg="mod">
          <ac:chgData name="Larry Busch" userId="93ddea75-d8bf-4a4a-9944-7512e7910baa" providerId="ADAL" clId="{DE2B1584-7884-4CBC-BC9C-8E6C5EB51417}" dt="2026-01-31T10:39:25.610" v="194" actId="120"/>
          <ac:spMkLst>
            <pc:docMk/>
            <pc:sldMk cId="1323294357" sldId="365"/>
            <ac:spMk id="2" creationId="{D3A9603E-2C8A-13C3-EB12-9399442FA58B}"/>
          </ac:spMkLst>
        </pc:spChg>
      </pc:sldChg>
      <pc:sldChg chg="modSp mod">
        <pc:chgData name="Larry Busch" userId="93ddea75-d8bf-4a4a-9944-7512e7910baa" providerId="ADAL" clId="{DE2B1584-7884-4CBC-BC9C-8E6C5EB51417}" dt="2026-01-31T10:39:31.788" v="196" actId="120"/>
        <pc:sldMkLst>
          <pc:docMk/>
          <pc:sldMk cId="2774599066" sldId="366"/>
        </pc:sldMkLst>
        <pc:spChg chg="mod">
          <ac:chgData name="Larry Busch" userId="93ddea75-d8bf-4a4a-9944-7512e7910baa" providerId="ADAL" clId="{DE2B1584-7884-4CBC-BC9C-8E6C5EB51417}" dt="2026-01-31T10:39:31.788" v="196" actId="120"/>
          <ac:spMkLst>
            <pc:docMk/>
            <pc:sldMk cId="2774599066" sldId="366"/>
            <ac:spMk id="2" creationId="{7F60518C-C47E-14CE-1568-F3C670CEC121}"/>
          </ac:spMkLst>
        </pc:spChg>
      </pc:sldChg>
      <pc:sldChg chg="modSp mod">
        <pc:chgData name="Larry Busch" userId="93ddea75-d8bf-4a4a-9944-7512e7910baa" providerId="ADAL" clId="{DE2B1584-7884-4CBC-BC9C-8E6C5EB51417}" dt="2026-01-31T10:39:38.305" v="198" actId="2710"/>
        <pc:sldMkLst>
          <pc:docMk/>
          <pc:sldMk cId="3256385251" sldId="367"/>
        </pc:sldMkLst>
        <pc:spChg chg="mod">
          <ac:chgData name="Larry Busch" userId="93ddea75-d8bf-4a4a-9944-7512e7910baa" providerId="ADAL" clId="{DE2B1584-7884-4CBC-BC9C-8E6C5EB51417}" dt="2026-01-31T10:39:38.305" v="198" actId="2710"/>
          <ac:spMkLst>
            <pc:docMk/>
            <pc:sldMk cId="3256385251" sldId="367"/>
            <ac:spMk id="2" creationId="{F8237005-A30B-34FC-E52E-9DF3CFB06661}"/>
          </ac:spMkLst>
        </pc:spChg>
      </pc:sldChg>
      <pc:sldChg chg="modSp mod">
        <pc:chgData name="Larry Busch" userId="93ddea75-d8bf-4a4a-9944-7512e7910baa" providerId="ADAL" clId="{DE2B1584-7884-4CBC-BC9C-8E6C5EB51417}" dt="2026-01-31T10:41:11.047" v="225" actId="1076"/>
        <pc:sldMkLst>
          <pc:docMk/>
          <pc:sldMk cId="1089491193" sldId="368"/>
        </pc:sldMkLst>
        <pc:spChg chg="mod">
          <ac:chgData name="Larry Busch" userId="93ddea75-d8bf-4a4a-9944-7512e7910baa" providerId="ADAL" clId="{DE2B1584-7884-4CBC-BC9C-8E6C5EB51417}" dt="2026-01-31T10:41:08.666" v="224" actId="14100"/>
          <ac:spMkLst>
            <pc:docMk/>
            <pc:sldMk cId="1089491193" sldId="368"/>
            <ac:spMk id="2" creationId="{05452A3C-F970-FE54-350A-29AE09CD0CA2}"/>
          </ac:spMkLst>
        </pc:spChg>
        <pc:picChg chg="mod">
          <ac:chgData name="Larry Busch" userId="93ddea75-d8bf-4a4a-9944-7512e7910baa" providerId="ADAL" clId="{DE2B1584-7884-4CBC-BC9C-8E6C5EB51417}" dt="2026-01-31T10:41:11.047" v="225" actId="1076"/>
          <ac:picMkLst>
            <pc:docMk/>
            <pc:sldMk cId="1089491193" sldId="368"/>
            <ac:picMk id="5" creationId="{A54E33A6-B6A5-82FD-C682-08A2818FB92A}"/>
          </ac:picMkLst>
        </pc:picChg>
      </pc:sldChg>
      <pc:sldChg chg="modSp mod">
        <pc:chgData name="Larry Busch" userId="93ddea75-d8bf-4a4a-9944-7512e7910baa" providerId="ADAL" clId="{DE2B1584-7884-4CBC-BC9C-8E6C5EB51417}" dt="2026-01-31T10:42:25.035" v="261" actId="1076"/>
        <pc:sldMkLst>
          <pc:docMk/>
          <pc:sldMk cId="31425639" sldId="369"/>
        </pc:sldMkLst>
        <pc:spChg chg="mod">
          <ac:chgData name="Larry Busch" userId="93ddea75-d8bf-4a4a-9944-7512e7910baa" providerId="ADAL" clId="{DE2B1584-7884-4CBC-BC9C-8E6C5EB51417}" dt="2026-01-31T10:42:12.708" v="239" actId="14100"/>
          <ac:spMkLst>
            <pc:docMk/>
            <pc:sldMk cId="31425639" sldId="369"/>
            <ac:spMk id="2" creationId="{38964AD4-9074-A64F-09DA-F5F0FCE0ADE5}"/>
          </ac:spMkLst>
        </pc:spChg>
        <pc:spChg chg="mod">
          <ac:chgData name="Larry Busch" userId="93ddea75-d8bf-4a4a-9944-7512e7910baa" providerId="ADAL" clId="{DE2B1584-7884-4CBC-BC9C-8E6C5EB51417}" dt="2026-01-31T10:42:22.093" v="260" actId="1036"/>
          <ac:spMkLst>
            <pc:docMk/>
            <pc:sldMk cId="31425639" sldId="369"/>
            <ac:spMk id="3" creationId="{37598539-C706-6EB8-0628-101449612413}"/>
          </ac:spMkLst>
        </pc:spChg>
        <pc:picChg chg="mod">
          <ac:chgData name="Larry Busch" userId="93ddea75-d8bf-4a4a-9944-7512e7910baa" providerId="ADAL" clId="{DE2B1584-7884-4CBC-BC9C-8E6C5EB51417}" dt="2026-01-31T10:42:25.035" v="261" actId="1076"/>
          <ac:picMkLst>
            <pc:docMk/>
            <pc:sldMk cId="31425639" sldId="369"/>
            <ac:picMk id="5" creationId="{76BD9353-C4C7-6B0E-925F-618C200A9264}"/>
          </ac:picMkLst>
        </pc:picChg>
      </pc:sldChg>
      <pc:sldChg chg="modSp mod">
        <pc:chgData name="Larry Busch" userId="93ddea75-d8bf-4a4a-9944-7512e7910baa" providerId="ADAL" clId="{DE2B1584-7884-4CBC-BC9C-8E6C5EB51417}" dt="2026-01-31T10:39:52.908" v="200" actId="14100"/>
        <pc:sldMkLst>
          <pc:docMk/>
          <pc:sldMk cId="614232164" sldId="4723"/>
        </pc:sldMkLst>
        <pc:spChg chg="mod">
          <ac:chgData name="Larry Busch" userId="93ddea75-d8bf-4a4a-9944-7512e7910baa" providerId="ADAL" clId="{DE2B1584-7884-4CBC-BC9C-8E6C5EB51417}" dt="2026-01-31T10:39:52.908" v="200" actId="14100"/>
          <ac:spMkLst>
            <pc:docMk/>
            <pc:sldMk cId="614232164" sldId="4723"/>
            <ac:spMk id="8" creationId="{FBB1BE1D-FCD7-3B1A-B1E8-C0BBC2C7BEE7}"/>
          </ac:spMkLst>
        </pc:spChg>
      </pc:sldChg>
      <pc:sldMasterChg chg="modSp modSldLayout">
        <pc:chgData name="Larry Busch" userId="93ddea75-d8bf-4a4a-9944-7512e7910baa" providerId="ADAL" clId="{DE2B1584-7884-4CBC-BC9C-8E6C5EB51417}" dt="2026-01-31T10:38:16.280" v="175" actId="735"/>
        <pc:sldMasterMkLst>
          <pc:docMk/>
          <pc:sldMasterMk cId="0" sldId="2147483648"/>
        </pc:sldMasterMkLst>
        <pc:sldLayoutChg chg="modSp">
          <pc:chgData name="Larry Busch" userId="93ddea75-d8bf-4a4a-9944-7512e7910baa" providerId="ADAL" clId="{DE2B1584-7884-4CBC-BC9C-8E6C5EB51417}" dt="2026-01-31T10:38:09.967" v="174" actId="735"/>
          <pc:sldLayoutMkLst>
            <pc:docMk/>
            <pc:sldMasterMk cId="0" sldId="2147483648"/>
            <pc:sldLayoutMk cId="0" sldId="214748364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7D522C31-6BC0-DE04-BC61-85DAE6B4200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D7CBC59-6ECE-15F4-FDD7-F223C029DDA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6157D50-5DDC-36F4-13B0-3E37014E4E1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AAFDE-1063-CE3C-77A2-B3052000018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2276325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6B93CE3-4E23-E41A-B1B2-97615E54A15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55BB969-BB6D-8322-4784-BC3EEAE1D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E23505-6BE0-4191-350D-9739A6104E2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71BA262-F13B-3B24-02E1-D6B260D33D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31322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7806A79-8072-F389-C012-E1DB074C4CC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03BA69-53DB-0046-DB70-5AD4D40B8E2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E29E38-45DF-879C-83DC-D9715E39EAD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A86133D-486F-6208-8B64-738AB5EC715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1870128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A2C6A27-8732-937C-0627-33BB63386EB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F35FE9A-8F43-F238-693B-2FE494DB180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424DE2E-9C4E-1315-5A97-F844589BAB2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7C261B6-BAFB-1989-03FD-4115E0DB73A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7640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FC496D2-0895-207B-979E-DBD372348EA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498D84F-9C25-0EDD-C47B-A9838E3A5F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0178FC5-FE68-2F25-7A27-8B05CCE9EB1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A83212-AF87-6BC3-6CE7-C98C910CA73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extLst>
      <p:ext uri="{BB962C8B-B14F-4D97-AF65-F5344CB8AC3E}">
        <p14:creationId xmlns:p14="http://schemas.microsoft.com/office/powerpoint/2010/main" val="2461276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5CE9F8F-96B4-77B3-A39A-08FC3D1B23E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858B00E-D5C5-2F4F-BA06-F9AD8DE8DB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4856DA4-9F7F-0903-FBD4-9EC3895B188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5CD9A36-906D-3D9F-E5F3-7951534756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415665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6ECE301-A29F-7017-B7E9-549DD846B89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DBFB9F7-0789-EDB8-DA4F-10E7916365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81C7CE1-57EF-52C1-9304-74E288A6240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E727D6EA-5934-9858-4196-8C1B001C5CB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947214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A09C16F-10FE-4A4C-F84E-BE0FC46B69B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81B4486-953E-BC3D-3A41-11CE608876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B1A39B6-B1EA-45FA-5017-D8756891BF7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FCCF3BF-08AA-6967-CFEF-08CDE800A47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748011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B3A6351-320F-5C7B-C216-57B6F98F0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21DEADA-E042-9CA7-A2DD-1C53386D28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51BDBAF-D1D5-AA96-3B32-DF9536AA14E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6B4B7A3-A730-03D2-9850-24F265A6350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extLst>
      <p:ext uri="{BB962C8B-B14F-4D97-AF65-F5344CB8AC3E}">
        <p14:creationId xmlns:p14="http://schemas.microsoft.com/office/powerpoint/2010/main" val="3934187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FF7F53E-EE78-B17B-4B59-6D8A694BC2B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9714557-6E40-8DC8-90DA-136B3C69024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4491682-48B5-1CBE-7141-AB6ACA9DA3C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4D1215C-9996-E2CE-4898-F020101533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880454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1242070-3C58-88F2-6ACD-8B7DAAF6478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D0ECB3A-581E-951C-6223-39896AC7FF1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E47D2EA-2C2A-7B8C-A642-BDE7A572A30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0C3E81F-4CDE-2019-0AAA-870E2B8AF35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2585559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3B649A-DFDF-7B9D-C216-D172A587CE3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D295AAF-F496-26E1-2F9A-3A498CCBB7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D6FA691-C35E-5B13-CAD1-94049AD38A4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9732F7CA-1BE1-67B8-D708-65B9243508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extLst>
      <p:ext uri="{BB962C8B-B14F-4D97-AF65-F5344CB8AC3E}">
        <p14:creationId xmlns:p14="http://schemas.microsoft.com/office/powerpoint/2010/main" val="2467104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05FB3E1-4723-7936-2CF6-4FB9ADB649E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518D7EE-5ABA-0C10-BE5D-EDBA78952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C958FD6-145F-6D32-C9A5-44491E0B226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C0B8490-6E66-872E-A4C3-B1BACAD7612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2926471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061C467-ABE4-D09F-B877-D299C7051AC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7CE1873-342A-A0B5-B04F-BEED1FA512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B4173F3-220D-345F-8212-07C8BFEB4FB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1A304D4-6FBC-7A3C-4A48-38EA5B79BD7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363871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1757D80-7BFD-80B2-AF38-364E79596672}"/>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774FE08C-70BD-B90F-E869-0DCD46A3A3D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4F364EEC-A2F8-B968-82D8-5FA9FAF46B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a:extLst>
              <a:ext uri="{FF2B5EF4-FFF2-40B4-BE49-F238E27FC236}">
                <a16:creationId xmlns:a16="http://schemas.microsoft.com/office/drawing/2014/main" id="{D10A393E-C7BD-50D2-6CA4-919AE96B1233}"/>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225103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BDBB67-A873-AF79-2AD3-3141C78BC21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00774A-A2D3-9AF0-1F81-36272DBD9F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B32E3C7-6EA9-169C-7470-6561EB63627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3E78EB-A968-E07D-0C2F-99F79C8DBA2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19758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628C512-91DB-54A3-5A55-390017C172E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604AEE9-1884-6D07-BA88-6D187A5B3B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022F777-3DE1-4BE7-9D63-5A1B9ED51B8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835BB67-E31D-1368-6713-E0684C522B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a:p>
        </p:txBody>
      </p:sp>
    </p:spTree>
    <p:extLst>
      <p:ext uri="{BB962C8B-B14F-4D97-AF65-F5344CB8AC3E}">
        <p14:creationId xmlns:p14="http://schemas.microsoft.com/office/powerpoint/2010/main" val="1850943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F3E3BB77-0B8F-2920-3BAF-C6A7A2DB45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E2311946-DD74-3E66-1570-6E404CF395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FADF991-DB47-0E74-BEBF-F3CFCE7DB75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7E8FA49-965B-0611-731B-AB7AB9EA2D6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extLst>
      <p:ext uri="{BB962C8B-B14F-4D97-AF65-F5344CB8AC3E}">
        <p14:creationId xmlns:p14="http://schemas.microsoft.com/office/powerpoint/2010/main" val="1439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1F16B64-7B02-DA00-7009-0A52A48799D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34D32BD-EA46-DE75-69A4-F9416A9327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DA76F87-CF4E-9676-5A19-104319BD8CA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EAFC1DF-DCD0-247A-4CD7-8F6D4B65EF5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extLst>
      <p:ext uri="{BB962C8B-B14F-4D97-AF65-F5344CB8AC3E}">
        <p14:creationId xmlns:p14="http://schemas.microsoft.com/office/powerpoint/2010/main" val="1463803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F838198-82C5-FC2A-611A-9A9739F1355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A0AC820-2135-5457-55E5-8673EF78F5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E29F220-0519-91F5-AF10-0D8778524BF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D59CF2C-CB56-ED86-97F8-A67D81C1965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29</a:t>
            </a:fld>
            <a:endParaRPr/>
          </a:p>
        </p:txBody>
      </p:sp>
    </p:spTree>
    <p:extLst>
      <p:ext uri="{BB962C8B-B14F-4D97-AF65-F5344CB8AC3E}">
        <p14:creationId xmlns:p14="http://schemas.microsoft.com/office/powerpoint/2010/main" val="344657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sz="1200" b="1" i="0" u="none" strike="noStrike" cap="none" dirty="0">
                <a:solidFill>
                  <a:schemeClr val="dk1"/>
                </a:solidFill>
                <a:effectLst/>
                <a:latin typeface="Arial"/>
                <a:ea typeface="Arial"/>
                <a:cs typeface="Arial"/>
                <a:sym typeface="Arial"/>
              </a:rPr>
              <a:t>Nachhaltigkeit: </a:t>
            </a:r>
            <a:r>
              <a:rPr lang="en-US" sz="1200" b="0" i="0" u="none" strike="noStrike" cap="none" dirty="0">
                <a:solidFill>
                  <a:schemeClr val="dk1"/>
                </a:solidFill>
                <a:effectLst/>
                <a:latin typeface="Arial"/>
                <a:ea typeface="Arial"/>
                <a:cs typeface="Arial"/>
                <a:sym typeface="Arial"/>
              </a:rPr>
              <a:t>Dieses Konzept bedeutet, dass menschliche Aktivitäten verantwortungsbewusst durchgeführt werden sollten, um sicherzustellen, dass sowohl heutige als auch zukünftige Generationen eine gesunde Umwelt genießen können.</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Die Einführung nachhaltiger Praktiken ist unerlässlich, um eine lebenswerte Zukunft zu sichern, die Erschöpfung der Ressourcen zu verhindern und die negativen Auswirkungen auf die Natur </a:t>
            </a:r>
            <a:r>
              <a:rPr lang="en-US" sz="1200" b="0" i="0" u="none" strike="noStrike" cap="none" dirty="0" err="1">
                <a:solidFill>
                  <a:schemeClr val="dk1"/>
                </a:solidFill>
                <a:effectLst/>
                <a:latin typeface="Arial"/>
                <a:ea typeface="Arial"/>
                <a:cs typeface="Arial"/>
                <a:sym typeface="Arial"/>
              </a:rPr>
              <a:t>zu minimieren</a:t>
            </a:r>
            <a:r>
              <a:rPr lang="en-US" sz="1200" b="0" i="0" u="none" strike="noStrike" cap="none" dirty="0">
                <a:solidFill>
                  <a:schemeClr val="dk1"/>
                </a:solidFill>
                <a:effectLst/>
                <a:latin typeface="Arial"/>
                <a:ea typeface="Arial"/>
                <a:cs typeface="Arial"/>
                <a:sym typeface="Arial"/>
              </a:rPr>
              <a:t>. </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Über den Umweltaspekt hinaus umfasst Nachhaltigkeit auch soziale (Gerechtigkeit, Inklusion, Wohlergehen der Gemeinschaft) und wirtschaftliche (langfristige finanzielle Tragfähigkeit) Dimensionen. </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122624-383D-A07D-CD7F-7D7E01C1409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F38E8A-046B-163D-5E1B-51B4D2952D1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05B7748-06C1-C7A2-2799-9A1484ED2D4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lvl="0"/>
            <a:r>
              <a:rPr lang="en-GB" sz="1200" b="0" i="0" u="none" strike="noStrike" cap="none" dirty="0">
                <a:solidFill>
                  <a:schemeClr val="dk1"/>
                </a:solidFill>
                <a:effectLst/>
                <a:latin typeface="Arial"/>
                <a:ea typeface="Arial"/>
                <a:cs typeface="Arial"/>
                <a:sym typeface="Arial"/>
              </a:rPr>
              <a:t>Die folgenden Beispiele sind für die darstellenden Künste relevant</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Informieren Sie sich immer über die spezifischen Anforderungen in Ihrem Land</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Ermutigen Sie die Schüler, diese Gesetze sowohl als Verpflichtungen als auch als Chancen zu betrachten</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5A89A434-4AE5-9E09-2FB0-A0B79BD4247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30</a:t>
            </a:fld>
            <a:endParaRPr/>
          </a:p>
        </p:txBody>
      </p:sp>
    </p:spTree>
    <p:extLst>
      <p:ext uri="{BB962C8B-B14F-4D97-AF65-F5344CB8AC3E}">
        <p14:creationId xmlns:p14="http://schemas.microsoft.com/office/powerpoint/2010/main" val="41671287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4F6AFEA-8796-76F7-0638-FFC49C47EAD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C7EDC6B-F242-868A-4450-900C93B552D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9DE5F38-731F-018C-0001-1ACA2FED0D3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7290803-CC29-2C12-3BF6-D25D1F4E899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282898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BB0F69-D139-3B5D-AEAC-29470D9D537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320023-DEA4-6BA4-33AA-2771FEF2D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206702-5153-1B66-B07A-A65A73433B6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FAA900-1BB7-C4BB-4013-F5EF48CF738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extLst>
      <p:ext uri="{BB962C8B-B14F-4D97-AF65-F5344CB8AC3E}">
        <p14:creationId xmlns:p14="http://schemas.microsoft.com/office/powerpoint/2010/main" val="4191430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B7A3BD8-669D-7E99-794C-8A2985159DA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154F24E-1A54-6305-47E9-6DF44FC189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E2179A7-8DCC-93BD-60FC-3803A5639A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1DE0E78-16D2-14B3-81BC-2F8D76AC93D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33</a:t>
            </a:fld>
            <a:endParaRPr/>
          </a:p>
        </p:txBody>
      </p:sp>
    </p:spTree>
    <p:extLst>
      <p:ext uri="{BB962C8B-B14F-4D97-AF65-F5344CB8AC3E}">
        <p14:creationId xmlns:p14="http://schemas.microsoft.com/office/powerpoint/2010/main" val="13802901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84B793F-423B-7962-2117-63C260BC840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9FF10D0-AAFD-B293-82DB-8367A19570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8D8B18B-5B55-B042-CDAD-120BD821D71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D915D49-0F5F-0EE1-C1D1-44ECDE6706C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34</a:t>
            </a:fld>
            <a:endParaRPr/>
          </a:p>
        </p:txBody>
      </p:sp>
    </p:spTree>
    <p:extLst>
      <p:ext uri="{BB962C8B-B14F-4D97-AF65-F5344CB8AC3E}">
        <p14:creationId xmlns:p14="http://schemas.microsoft.com/office/powerpoint/2010/main" val="10769527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D34435-D170-F524-90C8-C165FB806E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C0F5D70-EFBC-618E-54A4-36187AE546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D8318F-5FC7-DA47-34A3-F9594194A99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CE9A3CE-851B-B06A-A3E4-09FBE2846CB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35</a:t>
            </a:fld>
            <a:endParaRPr/>
          </a:p>
        </p:txBody>
      </p:sp>
    </p:spTree>
    <p:extLst>
      <p:ext uri="{BB962C8B-B14F-4D97-AF65-F5344CB8AC3E}">
        <p14:creationId xmlns:p14="http://schemas.microsoft.com/office/powerpoint/2010/main" val="28316434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0659D7-FE64-14FC-F9C0-48C117A36C9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6C473116-E678-917F-894F-4451106294B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33E9ACE-BE86-A929-6E0C-BEBD130158E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D916D91-681F-109C-DFA8-78CFCB36F13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4390277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0573AA3-4FEB-A31C-C61A-66C503502D9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24478D7-EE18-8999-F1EF-C2A0BCDDFB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36505F6-1591-F406-2499-D1EF3FB3B58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8DADECE-527D-927A-1C8B-D7687922528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37</a:t>
            </a:fld>
            <a:endParaRPr/>
          </a:p>
        </p:txBody>
      </p:sp>
    </p:spTree>
    <p:extLst>
      <p:ext uri="{BB962C8B-B14F-4D97-AF65-F5344CB8AC3E}">
        <p14:creationId xmlns:p14="http://schemas.microsoft.com/office/powerpoint/2010/main" val="2510421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670E09E-0FD7-E54D-6EA6-0AA28D8ED1D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1532C41-062D-5659-3A14-1266A15D0C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37AC9356-A4D6-8E28-E906-22F09A45030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7237933-53A3-C1C9-23FA-801DE8AE45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38</a:t>
            </a:fld>
            <a:endParaRPr/>
          </a:p>
        </p:txBody>
      </p:sp>
    </p:spTree>
    <p:extLst>
      <p:ext uri="{BB962C8B-B14F-4D97-AF65-F5344CB8AC3E}">
        <p14:creationId xmlns:p14="http://schemas.microsoft.com/office/powerpoint/2010/main" val="528609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4EAFD4-A48A-D714-50B0-9C478A694C9E}"/>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23A05B6-09A5-0544-3787-E093E97FF4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E378AAB-0A1F-9AFE-F696-748A1661C93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EB6309C-DB8E-071F-ADBA-82050860D23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39</a:t>
            </a:fld>
            <a:endParaRPr/>
          </a:p>
        </p:txBody>
      </p:sp>
    </p:spTree>
    <p:extLst>
      <p:ext uri="{BB962C8B-B14F-4D97-AF65-F5344CB8AC3E}">
        <p14:creationId xmlns:p14="http://schemas.microsoft.com/office/powerpoint/2010/main" val="232496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742DEE4-D01E-D094-DE28-05C404580D1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B634280-789B-8522-3266-2ACE01B121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2084687-3D8D-6435-3F4A-47386BB019D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GB" sz="1200" b="0" i="0" u="none" strike="noStrike" cap="none" dirty="0">
                <a:solidFill>
                  <a:schemeClr val="dk1"/>
                </a:solidFill>
                <a:effectLst/>
                <a:latin typeface="Arial"/>
                <a:ea typeface="Arial"/>
                <a:cs typeface="Arial"/>
                <a:sym typeface="Arial"/>
              </a:rPr>
              <a:t> Werfen Sie einen Blick auf das Originaldokument:</a:t>
            </a:r>
            <a:br>
              <a:rPr lang="en-GB" sz="1200" b="0" i="0" u="none" strike="noStrike" cap="none" dirty="0">
                <a:solidFill>
                  <a:schemeClr val="dk1"/>
                </a:solidFill>
                <a:effectLst/>
                <a:latin typeface="Arial"/>
                <a:ea typeface="Arial"/>
                <a:cs typeface="Arial"/>
                <a:sym typeface="Arial"/>
              </a:rPr>
            </a:br>
            <a:r>
              <a:rPr lang="en-GB" sz="1200" b="0" i="1" u="none" strike="noStrike" cap="none" dirty="0">
                <a:solidFill>
                  <a:schemeClr val="dk1"/>
                </a:solidFill>
                <a:effectLst/>
                <a:latin typeface="Arial"/>
                <a:ea typeface="Arial"/>
                <a:cs typeface="Arial"/>
                <a:sym typeface="Arial"/>
              </a:rPr>
              <a:t>Brundtland-Bericht – Unsere gemeinsame Zukunft </a:t>
            </a:r>
            <a:r>
              <a:rPr lang="en-GB" sz="1200" b="0" i="0" u="none" strike="noStrike" cap="none" dirty="0">
                <a:solidFill>
                  <a:schemeClr val="dk1"/>
                </a:solidFill>
                <a:effectLst/>
                <a:latin typeface="Arial"/>
                <a:ea typeface="Arial"/>
                <a:cs typeface="Arial"/>
                <a:sym typeface="Arial"/>
              </a:rPr>
              <a:t>(1987)</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Um das Konzept der nachhaltigen Entwicklung vollständig zu verstehen, muss man </a:t>
            </a:r>
            <a:r>
              <a:rPr lang="en-US" sz="1200" b="0" i="0" u="none" strike="noStrike" cap="none" dirty="0" err="1">
                <a:solidFill>
                  <a:schemeClr val="dk1"/>
                </a:solidFill>
                <a:effectLst/>
                <a:latin typeface="Arial"/>
                <a:ea typeface="Arial"/>
                <a:cs typeface="Arial"/>
                <a:sym typeface="Arial"/>
              </a:rPr>
              <a:t>sich bewusst machen</a:t>
            </a:r>
            <a:r>
              <a:rPr lang="en-US" sz="1200" b="0" i="0" u="none" strike="noStrike" cap="none" dirty="0">
                <a:solidFill>
                  <a:schemeClr val="dk1"/>
                </a:solidFill>
                <a:effectLst/>
                <a:latin typeface="Arial"/>
                <a:ea typeface="Arial"/>
                <a:cs typeface="Arial"/>
                <a:sym typeface="Arial"/>
              </a:rPr>
              <a:t>, dass es auf dem Zusammenspiel dreier wichtiger und voneinander abhängiger Säulen basiert: der ökologischen Säule, der sozialen Säule und der wirtschaftlichen Säule.</a:t>
            </a:r>
            <a:endParaRPr lang="el-GR" sz="1200" b="1"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00059836-4942-3D32-10BA-3150819DAD2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3816957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D1D0D64-1181-02F7-7CAF-DCA76A1870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B467019-919E-0B8A-C7E3-8B198AF172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9F9FAFD-6786-7A6E-E066-09BF2DEE449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528B48-8BA5-D748-C0FD-B20D2509014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40</a:t>
            </a:fld>
            <a:endParaRPr/>
          </a:p>
        </p:txBody>
      </p:sp>
    </p:spTree>
    <p:extLst>
      <p:ext uri="{BB962C8B-B14F-4D97-AF65-F5344CB8AC3E}">
        <p14:creationId xmlns:p14="http://schemas.microsoft.com/office/powerpoint/2010/main" val="3939983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DCF8073-2BB0-A8F0-7999-2C1ACD3D70B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BB1400B-6566-DB42-B295-D89CCF7BF2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B343445-3020-36F5-7176-598006D5157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0286BD6-63B1-76D4-F29F-0053BC5ED58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41</a:t>
            </a:fld>
            <a:endParaRPr/>
          </a:p>
        </p:txBody>
      </p:sp>
    </p:spTree>
    <p:extLst>
      <p:ext uri="{BB962C8B-B14F-4D97-AF65-F5344CB8AC3E}">
        <p14:creationId xmlns:p14="http://schemas.microsoft.com/office/powerpoint/2010/main" val="1140091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252453D-93F8-DD9E-D7EB-E98C00E035E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25FE1F0-383B-C1A5-7D13-F08995E4B2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261E639-6D20-8499-28D4-F0A73E8FBEC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2BE4DE2-0085-6759-E889-FA17337141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42</a:t>
            </a:fld>
            <a:endParaRPr/>
          </a:p>
        </p:txBody>
      </p:sp>
    </p:spTree>
    <p:extLst>
      <p:ext uri="{BB962C8B-B14F-4D97-AF65-F5344CB8AC3E}">
        <p14:creationId xmlns:p14="http://schemas.microsoft.com/office/powerpoint/2010/main" val="17498423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43</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02C40F-3CEC-6783-5102-4DDC6E68D8AA}"/>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502BFC02-3A1E-54C5-DA23-E029B54B328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1EA3DA94-D677-4CDE-B457-B056568E431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Erforschung von Strategien zur Bewertung und Verringerung der Umweltbelastung in den darstellenden Künsten.</a:t>
            </a:r>
          </a:p>
          <a:p>
            <a:r>
              <a:rPr lang="en-US" dirty="0"/>
              <a:t>Einführung in den PDCA-Zyklus und die Lebenszyklusanalyse (LCA).</a:t>
            </a:r>
          </a:p>
        </p:txBody>
      </p:sp>
      <p:sp>
        <p:nvSpPr>
          <p:cNvPr id="132" name="Google Shape;132;p7:notes">
            <a:extLst>
              <a:ext uri="{FF2B5EF4-FFF2-40B4-BE49-F238E27FC236}">
                <a16:creationId xmlns:a16="http://schemas.microsoft.com/office/drawing/2014/main" id="{7ED5BC59-EB50-6919-DCAD-E9F891BC49C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44</a:t>
            </a:fld>
            <a:endParaRPr/>
          </a:p>
        </p:txBody>
      </p:sp>
    </p:spTree>
    <p:extLst>
      <p:ext uri="{BB962C8B-B14F-4D97-AF65-F5344CB8AC3E}">
        <p14:creationId xmlns:p14="http://schemas.microsoft.com/office/powerpoint/2010/main" val="23169646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327C8-91BB-3D9C-198A-4E5AA8A368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9FE0CFF-9A03-3CAB-CF80-CDEA36D5FE4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0D1E24-51F5-A359-2400-799659750F2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2CD999D-CAB2-9F92-9599-E9CD3A9267D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45</a:t>
            </a:fld>
            <a:endParaRPr/>
          </a:p>
        </p:txBody>
      </p:sp>
    </p:spTree>
    <p:extLst>
      <p:ext uri="{BB962C8B-B14F-4D97-AF65-F5344CB8AC3E}">
        <p14:creationId xmlns:p14="http://schemas.microsoft.com/office/powerpoint/2010/main" val="24017505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1E94A08-A778-E9EF-4127-33D58EEB00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BD4C0F2-DE49-B0F7-8504-98A656C236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8D672F8-B176-5D66-D17E-55733D5512C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BE7F451-0DA6-66AD-ED3B-013D49EDDC6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46</a:t>
            </a:fld>
            <a:endParaRPr/>
          </a:p>
        </p:txBody>
      </p:sp>
    </p:spTree>
    <p:extLst>
      <p:ext uri="{BB962C8B-B14F-4D97-AF65-F5344CB8AC3E}">
        <p14:creationId xmlns:p14="http://schemas.microsoft.com/office/powerpoint/2010/main" val="35963677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46C8867-D212-1C2A-FDF6-473E3FD1FFD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9A296-26AC-5006-35EC-0C38A2D886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C15DF7-EB21-3A60-20E6-C58BF090BFD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E61C808-C4A8-FE37-7928-2C554DD457A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47</a:t>
            </a:fld>
            <a:endParaRPr/>
          </a:p>
        </p:txBody>
      </p:sp>
    </p:spTree>
    <p:extLst>
      <p:ext uri="{BB962C8B-B14F-4D97-AF65-F5344CB8AC3E}">
        <p14:creationId xmlns:p14="http://schemas.microsoft.com/office/powerpoint/2010/main" val="22189413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AAACA-B2E8-6BD0-960C-18B83E7EF4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06CAA24-DBC9-D52E-21E0-93B2CD4FD9F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E2C690E-315F-26DD-0B83-C3297F598D7F}"/>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C11575E-0768-D850-CCC6-1D9CB6CA71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042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9AD8FBA-D1F9-B098-9276-E5E05740C7F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EAC69E3-CCE4-5686-049D-5DF416F1D8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9B661C8-8F29-D569-8C07-EC9CEA68893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00874-9279-9ABC-9112-4C58DE4E629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49</a:t>
            </a:fld>
            <a:endParaRPr/>
          </a:p>
        </p:txBody>
      </p:sp>
    </p:spTree>
    <p:extLst>
      <p:ext uri="{BB962C8B-B14F-4D97-AF65-F5344CB8AC3E}">
        <p14:creationId xmlns:p14="http://schemas.microsoft.com/office/powerpoint/2010/main" val="150012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CB4D24F-BAC6-7E9E-885E-21E5BFAD9C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66304E5-F1C3-77BF-4E24-48F669FA93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4EDF74-2C23-4A57-F969-C942C817EA7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58AA01-B06D-40ED-F6F5-7D30867D06F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50</a:t>
            </a:fld>
            <a:endParaRPr/>
          </a:p>
        </p:txBody>
      </p:sp>
    </p:spTree>
    <p:extLst>
      <p:ext uri="{BB962C8B-B14F-4D97-AF65-F5344CB8AC3E}">
        <p14:creationId xmlns:p14="http://schemas.microsoft.com/office/powerpoint/2010/main" val="36875601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9FDB386-9DD6-0CCA-C0E3-F09C41D4C65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BF70AF-9C76-1126-9598-565A67F894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52CABEC-C5B4-32E1-CDBA-49DEBC86079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401D8E4-4ABF-A39B-7AC2-571A13B7CCC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51</a:t>
            </a:fld>
            <a:endParaRPr/>
          </a:p>
        </p:txBody>
      </p:sp>
    </p:spTree>
    <p:extLst>
      <p:ext uri="{BB962C8B-B14F-4D97-AF65-F5344CB8AC3E}">
        <p14:creationId xmlns:p14="http://schemas.microsoft.com/office/powerpoint/2010/main" val="1984470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14265BC9-0D5A-6859-9231-585040671B5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B6630D9-6659-BC26-4347-17F8BE1256C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5615EA51-CF4F-57A0-D255-F82191E43C6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66B2CF3-D505-C226-515F-42BBA23EAE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52</a:t>
            </a:fld>
            <a:endParaRPr/>
          </a:p>
        </p:txBody>
      </p:sp>
    </p:spTree>
    <p:extLst>
      <p:ext uri="{BB962C8B-B14F-4D97-AF65-F5344CB8AC3E}">
        <p14:creationId xmlns:p14="http://schemas.microsoft.com/office/powerpoint/2010/main" val="2997186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F80E855-1CEA-FA59-BB89-D5A00D3DC3D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243092E-A400-C02C-6842-A25D4A89B2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7C10B13-69DA-63B0-97A6-E689056F866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9E452B3-053C-726F-DCFA-2D32A0BCE65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53</a:t>
            </a:fld>
            <a:endParaRPr/>
          </a:p>
        </p:txBody>
      </p:sp>
    </p:spTree>
    <p:extLst>
      <p:ext uri="{BB962C8B-B14F-4D97-AF65-F5344CB8AC3E}">
        <p14:creationId xmlns:p14="http://schemas.microsoft.com/office/powerpoint/2010/main" val="121137587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0797163-97B7-DF08-F59E-5CE5A019C91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0A38A29-10F3-3E91-1175-C2E0CF5A8D6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753194E-DFE8-74D5-A2BE-85C21FAE833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616917B-2305-9334-2CAB-E92B4FCD38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54</a:t>
            </a:fld>
            <a:endParaRPr/>
          </a:p>
        </p:txBody>
      </p:sp>
    </p:spTree>
    <p:extLst>
      <p:ext uri="{BB962C8B-B14F-4D97-AF65-F5344CB8AC3E}">
        <p14:creationId xmlns:p14="http://schemas.microsoft.com/office/powerpoint/2010/main" val="20698505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205A9B-3FFA-0473-0BC6-B54B0316085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0AA183B-FA9B-C4BE-BF3F-2A57EF616C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85E1E89-4679-47B4-3F50-70ADCFFC463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21A7302-F6CB-897D-530C-91F301E7C6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55</a:t>
            </a:fld>
            <a:endParaRPr/>
          </a:p>
        </p:txBody>
      </p:sp>
    </p:spTree>
    <p:extLst>
      <p:ext uri="{BB962C8B-B14F-4D97-AF65-F5344CB8AC3E}">
        <p14:creationId xmlns:p14="http://schemas.microsoft.com/office/powerpoint/2010/main" val="9795763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D2A90EB-AC60-D6D4-BE5E-D7F82E1006C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27EEFEA-CDD4-B42F-8DD7-ABDB25AD28E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9901786-32A8-498D-3BD1-EBC2CD67AD6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FFED387-8D5A-6369-3249-6E326DDED31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56</a:t>
            </a:fld>
            <a:endParaRPr/>
          </a:p>
        </p:txBody>
      </p:sp>
    </p:spTree>
    <p:extLst>
      <p:ext uri="{BB962C8B-B14F-4D97-AF65-F5344CB8AC3E}">
        <p14:creationId xmlns:p14="http://schemas.microsoft.com/office/powerpoint/2010/main" val="385190286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B3CCE81-609A-7430-7FAC-0E685FB05A5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004B2EC-59D8-5626-9ED6-09318CC5DE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C13F0BA-D932-612B-61E0-AD10C2EBB4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1F71F04-7CC8-A9B5-107F-C5DE81023C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57</a:t>
            </a:fld>
            <a:endParaRPr/>
          </a:p>
        </p:txBody>
      </p:sp>
    </p:spTree>
    <p:extLst>
      <p:ext uri="{BB962C8B-B14F-4D97-AF65-F5344CB8AC3E}">
        <p14:creationId xmlns:p14="http://schemas.microsoft.com/office/powerpoint/2010/main" val="4053322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C5F0C60A-6831-88D5-8CE3-1B12CC1F5CC5}"/>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9D914B82-B53C-9F50-FEC7-53DF0ACF67E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9DAD0152-A30F-4EA3-7CC1-C8FA499CAC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Erforschung von Strategien zur Bewertung und Verringerung der Umweltbelastung in den darstellenden Künsten.</a:t>
            </a:r>
          </a:p>
          <a:p>
            <a:r>
              <a:rPr lang="en-US" dirty="0"/>
              <a:t>Einführung in den PDCA-Zyklus und die Lebenszyklusanalyse (LCA).</a:t>
            </a:r>
          </a:p>
        </p:txBody>
      </p:sp>
      <p:sp>
        <p:nvSpPr>
          <p:cNvPr id="132" name="Google Shape;132;p7:notes">
            <a:extLst>
              <a:ext uri="{FF2B5EF4-FFF2-40B4-BE49-F238E27FC236}">
                <a16:creationId xmlns:a16="http://schemas.microsoft.com/office/drawing/2014/main" id="{C037CE4C-E630-5099-6C3F-1A61E3683C6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58</a:t>
            </a:fld>
            <a:endParaRPr/>
          </a:p>
        </p:txBody>
      </p:sp>
    </p:spTree>
    <p:extLst>
      <p:ext uri="{BB962C8B-B14F-4D97-AF65-F5344CB8AC3E}">
        <p14:creationId xmlns:p14="http://schemas.microsoft.com/office/powerpoint/2010/main" val="396133749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A1C2A29-87EA-9DC9-6489-3A9B71C91B0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B9FA2D7F-1991-4C5B-E8C9-722DC69F91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A165BA9-6701-AC58-AE97-55CC2F1D669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B5431D9-BC66-3F4B-5AB0-021120E84E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59</a:t>
            </a:fld>
            <a:endParaRPr/>
          </a:p>
        </p:txBody>
      </p:sp>
    </p:spTree>
    <p:extLst>
      <p:ext uri="{BB962C8B-B14F-4D97-AF65-F5344CB8AC3E}">
        <p14:creationId xmlns:p14="http://schemas.microsoft.com/office/powerpoint/2010/main" val="228525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D66A5184-DE1C-E9C1-42F8-DEF0222CCD18}"/>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90B8DA24-D16B-C16F-1277-C5B288499B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EF5D8986-BCDF-D1ED-0B7B-07B55E98F47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EB10EFE0-28F6-5716-05AD-B266CDD9344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2150155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72CC6D-553A-06B9-5E99-0DD402BFC5C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014E87D-97D6-5661-17DB-30EFDF70B9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31902D-88C3-C1C5-C621-AF263C45D21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E609E8F-089B-09EF-FBF1-502BFCAB52D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60</a:t>
            </a:fld>
            <a:endParaRPr/>
          </a:p>
        </p:txBody>
      </p:sp>
    </p:spTree>
    <p:extLst>
      <p:ext uri="{BB962C8B-B14F-4D97-AF65-F5344CB8AC3E}">
        <p14:creationId xmlns:p14="http://schemas.microsoft.com/office/powerpoint/2010/main" val="29192287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5AFC772-59D7-24AC-6C6E-C74511465E9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90283FC-335D-3143-C81D-334EB11A56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9994B82-72FB-5BE0-1BB4-EAB64066595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3C1079-ADF5-0CD2-57B3-913109DBF3A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61</a:t>
            </a:fld>
            <a:endParaRPr/>
          </a:p>
        </p:txBody>
      </p:sp>
    </p:spTree>
    <p:extLst>
      <p:ext uri="{BB962C8B-B14F-4D97-AF65-F5344CB8AC3E}">
        <p14:creationId xmlns:p14="http://schemas.microsoft.com/office/powerpoint/2010/main" val="25514094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AF8708-5BFF-5C7C-2764-2F7A386AA35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38530B2-C0F8-5A08-D1AE-BC64CC0AF2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A13E16D-6755-8CCA-D02F-A8DE6AA1899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E87DB67-4022-3633-1B59-7B50B8832D1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extLst>
      <p:ext uri="{BB962C8B-B14F-4D97-AF65-F5344CB8AC3E}">
        <p14:creationId xmlns:p14="http://schemas.microsoft.com/office/powerpoint/2010/main" val="25907836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BF221-A93C-C1EE-28FA-2859E1FBFED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8A11DD-B7C4-14C0-0E87-F95DA33CD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7E75BD3-46BE-0C8A-A75F-7ADA1CDDD4F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97BBEA2-7CA8-441A-35E0-08189AA1A87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63</a:t>
            </a:fld>
            <a:endParaRPr/>
          </a:p>
        </p:txBody>
      </p:sp>
    </p:spTree>
    <p:extLst>
      <p:ext uri="{BB962C8B-B14F-4D97-AF65-F5344CB8AC3E}">
        <p14:creationId xmlns:p14="http://schemas.microsoft.com/office/powerpoint/2010/main" val="32274494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664996B-DC04-81AB-C9C4-E53886FD5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C808A43-5535-E126-4613-1B1B81C3CF9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0A1BB01-F04E-49EE-CD26-20DA6323208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567116C-5105-37A9-9FC0-61FD6052B95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64</a:t>
            </a:fld>
            <a:endParaRPr/>
          </a:p>
        </p:txBody>
      </p:sp>
    </p:spTree>
    <p:extLst>
      <p:ext uri="{BB962C8B-B14F-4D97-AF65-F5344CB8AC3E}">
        <p14:creationId xmlns:p14="http://schemas.microsoft.com/office/powerpoint/2010/main" val="35443637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CAF1FFC-5C11-48D2-7D1D-9A260B54314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6FDD9-613A-3063-7E3A-2823ACFFB2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01FA1C98-460E-B317-590B-110382A4A58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335F24A-8B5E-2B2C-E7AB-2690B79FB7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65</a:t>
            </a:fld>
            <a:endParaRPr/>
          </a:p>
        </p:txBody>
      </p:sp>
    </p:spTree>
    <p:extLst>
      <p:ext uri="{BB962C8B-B14F-4D97-AF65-F5344CB8AC3E}">
        <p14:creationId xmlns:p14="http://schemas.microsoft.com/office/powerpoint/2010/main" val="67056241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5B3A-6E2B-63C5-FB5C-4B0727791CD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4DF936D-3FF0-2E38-7DE9-16C5BE3520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0FE7FA8-DDA3-F857-6A5F-3DB72C8A824B}"/>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26F0A30-20E3-E63A-8A66-65E8953821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66</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1802325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B86AB44-C1ED-CA52-3FEB-30FB68B4EE12}"/>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D96D346-C04B-05D1-6282-7F0F4AD0F6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35C14B4-6D28-30F9-F9AA-53500A506BA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056024-0D58-52C1-627F-0E426FA84D7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67</a:t>
            </a:fld>
            <a:endParaRPr/>
          </a:p>
        </p:txBody>
      </p:sp>
    </p:spTree>
    <p:extLst>
      <p:ext uri="{BB962C8B-B14F-4D97-AF65-F5344CB8AC3E}">
        <p14:creationId xmlns:p14="http://schemas.microsoft.com/office/powerpoint/2010/main" val="29225145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Nutzen Sie diesen Moment, um das Gelernte aus Kapitel 2 zu festigen.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68</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AB59904D-B577-CA57-EF75-7067768965A6}"/>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13A138AC-9042-906E-429A-2BE016D365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0CACF121-C87C-D46D-2D1D-F9EF470F8F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67F23129-96C3-390E-8DE7-AB66C331DF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3381525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24667AC5-EE90-D8DE-8093-B80F56926F1C}"/>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660222C5-164A-C624-2E1F-ED47416964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F147A6D7-8E47-FA25-7580-7FDFFDB5B97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A19A9CC-0A89-D781-448C-0EE5246903A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63255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995EFB94-274E-5FB0-195D-2051F57B896F}"/>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03FF08BA-2948-D4A3-5294-7AA34C67A5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24B5D07E-794A-951A-9AE4-5EB92CE4CEF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4EA3CDE-1F73-5E07-4137-AD5FC282E7C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57346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200"/>
            </a:lvl1pPr>
            <a:lvl2pPr marL="0" lvl="1" indent="0" algn="r">
              <a:spcBef>
                <a:spcPts val="0"/>
              </a:spcBef>
              <a:buNone/>
              <a:defRPr sz="2200"/>
            </a:lvl2pPr>
            <a:lvl3pPr marL="0" lvl="2" indent="0" algn="r">
              <a:spcBef>
                <a:spcPts val="0"/>
              </a:spcBef>
              <a:buNone/>
              <a:defRPr sz="2200"/>
            </a:lvl3pPr>
            <a:lvl4pPr marL="0" lvl="3" indent="0" algn="r">
              <a:spcBef>
                <a:spcPts val="0"/>
              </a:spcBef>
              <a:buNone/>
              <a:defRPr sz="2200"/>
            </a:lvl4pPr>
            <a:lvl5pPr marL="0" lvl="4" indent="0" algn="r">
              <a:spcBef>
                <a:spcPts val="0"/>
              </a:spcBef>
              <a:buNone/>
              <a:defRPr sz="2200"/>
            </a:lvl5pPr>
            <a:lvl6pPr marL="0" lvl="5" indent="0" algn="r">
              <a:spcBef>
                <a:spcPts val="0"/>
              </a:spcBef>
              <a:buNone/>
              <a:defRPr sz="2200"/>
            </a:lvl6pPr>
            <a:lvl7pPr marL="0" lvl="6" indent="0" algn="r">
              <a:spcBef>
                <a:spcPts val="0"/>
              </a:spcBef>
              <a:buNone/>
              <a:defRPr sz="2200"/>
            </a:lvl7pPr>
            <a:lvl8pPr marL="0" lvl="7" indent="0" algn="r">
              <a:spcBef>
                <a:spcPts val="0"/>
              </a:spcBef>
              <a:buNone/>
              <a:defRPr sz="2200"/>
            </a:lvl8pPr>
            <a:lvl9pPr marL="0" lvl="8" indent="0" algn="r">
              <a:spcBef>
                <a:spcPts val="0"/>
              </a:spcBef>
              <a:buNone/>
              <a:defRPr sz="2200"/>
            </a:lvl9pPr>
          </a:lstStyle>
          <a:p>
            <a:pPr marL="0" lvl="0" indent="0" algn="r" rtl="0">
              <a:spcBef>
                <a:spcPts val="0"/>
              </a:spcBef>
              <a:spcAft>
                <a:spcPts val="0"/>
              </a:spcAft>
              <a:buNone/>
            </a:pPr>
            <a:fld id="{00000000-1234-1234-1234-123412341234}" type="slidenum">
              <a:rPr lang="en-GB"/>
              <a:t>‹Nr.›</a:t>
            </a:fld>
            <a:endParaRPr dirty="0"/>
          </a:p>
        </p:txBody>
      </p:sp>
    </p:spTree>
  </p:cSld>
  <p:clrMapOvr>
    <a:masterClrMapping/>
  </p:clrMapOvr>
  <p:extLst>
    <p:ext uri="{DCECCB84-F9BA-43D5-87BE-67443E8EF086}">
      <p15:sldGuideLst xmlns:p15="http://schemas.microsoft.com/office/powerpoint/2012/main">
        <p15:guide id="1" orient="horz" pos="3240" userDrawn="1">
          <p15:clr>
            <a:srgbClr val="FBAE40"/>
          </p15:clr>
        </p15:guide>
        <p15:guide id="2" pos="57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3F6031"/>
                </a:solidFill>
                <a:latin typeface="Calibri"/>
                <a:ea typeface="Calibri"/>
                <a:cs typeface="Calibri"/>
                <a:sym typeface="Calibri"/>
              </a:defRPr>
            </a:lvl1pPr>
            <a:lvl2pPr marL="0" marR="0" lvl="1" indent="0" algn="r" rtl="0">
              <a:spcBef>
                <a:spcPts val="0"/>
              </a:spcBef>
              <a:buNone/>
              <a:defRPr sz="1200" b="1" i="0" u="none" strike="noStrike" cap="none">
                <a:solidFill>
                  <a:srgbClr val="3F6031"/>
                </a:solidFill>
                <a:latin typeface="Calibri"/>
                <a:ea typeface="Calibri"/>
                <a:cs typeface="Calibri"/>
                <a:sym typeface="Calibri"/>
              </a:defRPr>
            </a:lvl2pPr>
            <a:lvl3pPr marL="0" marR="0" lvl="2" indent="0" algn="r" rtl="0">
              <a:spcBef>
                <a:spcPts val="0"/>
              </a:spcBef>
              <a:buNone/>
              <a:defRPr sz="1200" b="1" i="0" u="none" strike="noStrike" cap="none">
                <a:solidFill>
                  <a:srgbClr val="3F6031"/>
                </a:solidFill>
                <a:latin typeface="Calibri"/>
                <a:ea typeface="Calibri"/>
                <a:cs typeface="Calibri"/>
                <a:sym typeface="Calibri"/>
              </a:defRPr>
            </a:lvl3pPr>
            <a:lvl4pPr marL="0" marR="0" lvl="3" indent="0" algn="r" rtl="0">
              <a:spcBef>
                <a:spcPts val="0"/>
              </a:spcBef>
              <a:buNone/>
              <a:defRPr sz="1200" b="1" i="0" u="none" strike="noStrike" cap="none">
                <a:solidFill>
                  <a:srgbClr val="3F6031"/>
                </a:solidFill>
                <a:latin typeface="Calibri"/>
                <a:ea typeface="Calibri"/>
                <a:cs typeface="Calibri"/>
                <a:sym typeface="Calibri"/>
              </a:defRPr>
            </a:lvl4pPr>
            <a:lvl5pPr marL="0" marR="0" lvl="4" indent="0" algn="r" rtl="0">
              <a:spcBef>
                <a:spcPts val="0"/>
              </a:spcBef>
              <a:buNone/>
              <a:defRPr sz="1200" b="1" i="0" u="none" strike="noStrike" cap="none">
                <a:solidFill>
                  <a:srgbClr val="3F6031"/>
                </a:solidFill>
                <a:latin typeface="Calibri"/>
                <a:ea typeface="Calibri"/>
                <a:cs typeface="Calibri"/>
                <a:sym typeface="Calibri"/>
              </a:defRPr>
            </a:lvl5pPr>
            <a:lvl6pPr marL="0" marR="0" lvl="5" indent="0" algn="r" rtl="0">
              <a:spcBef>
                <a:spcPts val="0"/>
              </a:spcBef>
              <a:buNone/>
              <a:defRPr sz="1200" b="1" i="0" u="none" strike="noStrike" cap="none">
                <a:solidFill>
                  <a:srgbClr val="3F6031"/>
                </a:solidFill>
                <a:latin typeface="Calibri"/>
                <a:ea typeface="Calibri"/>
                <a:cs typeface="Calibri"/>
                <a:sym typeface="Calibri"/>
              </a:defRPr>
            </a:lvl6pPr>
            <a:lvl7pPr marL="0" marR="0" lvl="6" indent="0" algn="r" rtl="0">
              <a:spcBef>
                <a:spcPts val="0"/>
              </a:spcBef>
              <a:buNone/>
              <a:defRPr sz="1200" b="1" i="0" u="none" strike="noStrike" cap="none">
                <a:solidFill>
                  <a:srgbClr val="3F6031"/>
                </a:solidFill>
                <a:latin typeface="Calibri"/>
                <a:ea typeface="Calibri"/>
                <a:cs typeface="Calibri"/>
                <a:sym typeface="Calibri"/>
              </a:defRPr>
            </a:lvl7pPr>
            <a:lvl8pPr marL="0" marR="0" lvl="7" indent="0" algn="r" rtl="0">
              <a:spcBef>
                <a:spcPts val="0"/>
              </a:spcBef>
              <a:buNone/>
              <a:defRPr sz="1200" b="1" i="0" u="none" strike="noStrike" cap="none">
                <a:solidFill>
                  <a:srgbClr val="3F6031"/>
                </a:solidFill>
                <a:latin typeface="Calibri"/>
                <a:ea typeface="Calibri"/>
                <a:cs typeface="Calibri"/>
                <a:sym typeface="Calibri"/>
              </a:defRPr>
            </a:lvl8pPr>
            <a:lvl9pPr marL="0" marR="0" lvl="8" indent="0" algn="r" rtl="0">
              <a:spcBef>
                <a:spcPts val="0"/>
              </a:spcBef>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240" userDrawn="1">
          <p15:clr>
            <a:srgbClr val="F26B43"/>
          </p15:clr>
        </p15:guide>
        <p15:guide id="2" pos="57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3.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8.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14.png"/><Relationship Id="rId4" Type="http://schemas.openxmlformats.org/officeDocument/2006/relationships/image" Target="../media/image24.svg"/></Relationships>
</file>

<file path=ppt/slides/_rels/slide69.xml.rels><?xml version="1.0" encoding="UTF-8" standalone="yes"?>
<Relationships xmlns="http://schemas.openxmlformats.org/package/2006/relationships"><Relationship Id="rId8" Type="http://schemas.openxmlformats.org/officeDocument/2006/relationships/image" Target="../media/image28.jpg"/><Relationship Id="rId13" Type="http://schemas.openxmlformats.org/officeDocument/2006/relationships/image" Target="../media/image33.jpg"/><Relationship Id="rId3" Type="http://schemas.openxmlformats.org/officeDocument/2006/relationships/image" Target="../media/image2.png"/><Relationship Id="rId7" Type="http://schemas.openxmlformats.org/officeDocument/2006/relationships/image" Target="../media/image27.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notesSlide" Target="../notesSlides/notesSlide69.xml"/><Relationship Id="rId16"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3.png"/><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image" Target="../media/image4.png"/><Relationship Id="rId9" Type="http://schemas.openxmlformats.org/officeDocument/2006/relationships/image" Target="../media/image29.png"/><Relationship Id="rId14" Type="http://schemas.openxmlformats.org/officeDocument/2006/relationships/image" Target="../media/image3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None/>
            </a:pPr>
            <a:r>
              <a:rPr lang="en-GB" sz="6000" b="1" dirty="0">
                <a:solidFill>
                  <a:srgbClr val="04A6C2"/>
                </a:solidFill>
                <a:latin typeface="Calibri"/>
                <a:ea typeface="Calibri"/>
                <a:cs typeface="Calibri"/>
                <a:sym typeface="Calibri"/>
              </a:rPr>
              <a:t>Kapitel 3</a:t>
            </a:r>
            <a:r>
              <a:rPr lang="en-GB" sz="4500" b="1" dirty="0">
                <a:solidFill>
                  <a:srgbClr val="04A6C2"/>
                </a:solidFill>
                <a:latin typeface="Calibri"/>
                <a:ea typeface="Calibri"/>
                <a:cs typeface="Calibri"/>
                <a:sym typeface="Calibri"/>
              </a:rPr>
              <a:t> </a:t>
            </a:r>
            <a:endParaRPr dirty="0"/>
          </a:p>
          <a:p>
            <a:pPr marL="12700" marR="0" lvl="0" indent="0" algn="l" rtl="0">
              <a:lnSpc>
                <a:spcPct val="114333"/>
              </a:lnSpc>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GB" sz="6000" b="1">
                <a:solidFill>
                  <a:schemeClr val="dk1"/>
                </a:solidFill>
                <a:latin typeface="Calibri"/>
                <a:ea typeface="Calibri"/>
                <a:cs typeface="Calibri"/>
                <a:sym typeface="Calibri"/>
              </a:rPr>
              <a:t>WP3</a:t>
            </a:r>
            <a:endParaRPr/>
          </a:p>
          <a:p>
            <a:pPr marL="12700" marR="0" lvl="0" indent="0" algn="l" rtl="0">
              <a:spcBef>
                <a:spcPts val="1200"/>
              </a:spcBef>
              <a:spcAft>
                <a:spcPts val="0"/>
              </a:spcAft>
              <a:buNone/>
            </a:pPr>
            <a:r>
              <a:rPr lang="en-GB" sz="4500" b="1">
                <a:solidFill>
                  <a:schemeClr val="dk1"/>
                </a:solidFill>
                <a:latin typeface="Calibri"/>
                <a:ea typeface="Calibri"/>
                <a:cs typeface="Calibri"/>
                <a:sym typeface="Calibri"/>
              </a:rPr>
              <a:t>INSPIRE Praktisches Handbuch</a:t>
            </a:r>
            <a:endParaRPr sz="4500" b="1">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US" sz="4500" b="1" dirty="0">
                <a:solidFill>
                  <a:srgbClr val="04A6C2"/>
                </a:solidFill>
                <a:latin typeface="Calibri"/>
                <a:ea typeface="Calibri"/>
                <a:cs typeface="Calibri"/>
                <a:sym typeface="Calibri"/>
              </a:rPr>
              <a:t>Nachhaltigkeit in den darstellenden Künsten </a:t>
            </a:r>
          </a:p>
        </p:txBody>
      </p:sp>
      <p:sp>
        <p:nvSpPr>
          <p:cNvPr id="97" name="Google Shape;97;p1"/>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D2E4EEA-3B43-236F-BEE9-68673D0AA74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C01E88F-F8AE-D33F-E318-742CFFC1D16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C787053-E120-C356-3FF7-12C727D3DA5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C37E4F7-F08F-CFD3-B3B9-DEC9A80E5F3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sp>
        <p:nvSpPr>
          <p:cNvPr id="2" name="Google Shape;154;g34519fc2d75_0_8">
            <a:extLst>
              <a:ext uri="{FF2B5EF4-FFF2-40B4-BE49-F238E27FC236}">
                <a16:creationId xmlns:a16="http://schemas.microsoft.com/office/drawing/2014/main" id="{F82F036F-D44A-2B6E-9C30-B4A606B63AE5}"/>
              </a:ext>
            </a:extLst>
          </p:cNvPr>
          <p:cNvSpPr txBox="1"/>
          <p:nvPr/>
        </p:nvSpPr>
        <p:spPr>
          <a:xfrm>
            <a:off x="1336525" y="2678131"/>
            <a:ext cx="15163800" cy="528602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        Umwelt </a:t>
            </a:r>
            <a:r>
              <a:rPr lang="en-US" sz="3000" dirty="0">
                <a:solidFill>
                  <a:schemeClr val="dk1"/>
                </a:solidFill>
                <a:latin typeface="Calibri"/>
                <a:ea typeface="Calibri"/>
                <a:cs typeface="Calibri"/>
                <a:sym typeface="Calibri"/>
              </a:rPr>
              <a:t>– Umweltbilanz verwalten</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     Soziales </a:t>
            </a:r>
            <a:r>
              <a:rPr lang="en-US" sz="3000" dirty="0">
                <a:solidFill>
                  <a:schemeClr val="dk1"/>
                </a:solidFill>
                <a:latin typeface="Calibri"/>
                <a:ea typeface="Calibri"/>
                <a:cs typeface="Calibri"/>
                <a:sym typeface="Calibri"/>
              </a:rPr>
              <a:t>– Förderung von Verantwortung und Inklusion</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 Governance </a:t>
            </a:r>
            <a:r>
              <a:rPr lang="en-US" sz="3000" dirty="0">
                <a:solidFill>
                  <a:schemeClr val="dk1"/>
                </a:solidFill>
                <a:latin typeface="Calibri"/>
                <a:ea typeface="Calibri"/>
                <a:cs typeface="Calibri"/>
                <a:sym typeface="Calibri"/>
              </a:rPr>
              <a:t>– Transparenz und Ethik sicherstellen</a:t>
            </a:r>
          </a:p>
          <a:p>
            <a:pPr marL="63500" marR="0" lvl="0" algn="just" rtl="0">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Ursprung: </a:t>
            </a:r>
            <a:r>
              <a:rPr lang="en-US" sz="3000" dirty="0">
                <a:solidFill>
                  <a:schemeClr val="dk1"/>
                </a:solidFill>
                <a:latin typeface="Calibri"/>
                <a:ea typeface="Calibri"/>
                <a:cs typeface="Calibri"/>
                <a:sym typeface="Calibri"/>
              </a:rPr>
              <a:t>Unternehmens- und Investitionssektor → wird nun auch im öffentlichen und gemeinnützigen Sektor verwendet</a:t>
            </a:r>
          </a:p>
          <a:p>
            <a:pPr marL="622300" marR="0" lvl="0" indent="-558800" algn="just" rtl="0">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Relevanz: </a:t>
            </a:r>
            <a:r>
              <a:rPr lang="en-US" sz="3000" dirty="0">
                <a:solidFill>
                  <a:schemeClr val="dk1"/>
                </a:solidFill>
                <a:latin typeface="Calibri"/>
                <a:ea typeface="Calibri"/>
                <a:cs typeface="Calibri"/>
                <a:sym typeface="Calibri"/>
              </a:rPr>
              <a:t>    Hilft kulturellen Einrichtungen, verantwortungsbewusst zu handeln und langfristige Unterstützung zu sichern</a:t>
            </a:r>
          </a:p>
        </p:txBody>
      </p:sp>
      <p:sp>
        <p:nvSpPr>
          <p:cNvPr id="3" name="Google Shape;155;g34519fc2d75_0_8">
            <a:extLst>
              <a:ext uri="{FF2B5EF4-FFF2-40B4-BE49-F238E27FC236}">
                <a16:creationId xmlns:a16="http://schemas.microsoft.com/office/drawing/2014/main" id="{0CC23DE2-42B7-5F8A-8CEF-E62F83E4873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Über TBL hinaus – ESG-Modell</a:t>
            </a:r>
          </a:p>
        </p:txBody>
      </p:sp>
    </p:spTree>
    <p:extLst>
      <p:ext uri="{BB962C8B-B14F-4D97-AF65-F5344CB8AC3E}">
        <p14:creationId xmlns:p14="http://schemas.microsoft.com/office/powerpoint/2010/main" val="128705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3A7D94E-4425-F534-85FA-759AF307C5A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54767DE-0099-8A52-0480-127C5782138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2F53E06F-4264-B8BD-A503-6DA356E0427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AAB7C9C-01C2-C864-8901-FB6B101567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11</a:t>
            </a:fld>
            <a:endParaRPr/>
          </a:p>
        </p:txBody>
      </p:sp>
      <p:sp>
        <p:nvSpPr>
          <p:cNvPr id="2" name="Google Shape;154;g34519fc2d75_0_8">
            <a:extLst>
              <a:ext uri="{FF2B5EF4-FFF2-40B4-BE49-F238E27FC236}">
                <a16:creationId xmlns:a16="http://schemas.microsoft.com/office/drawing/2014/main" id="{B9C6D84B-681F-9461-3AFC-464041883B62}"/>
              </a:ext>
            </a:extLst>
          </p:cNvPr>
          <p:cNvSpPr txBox="1"/>
          <p:nvPr/>
        </p:nvSpPr>
        <p:spPr>
          <a:xfrm>
            <a:off x="1336525" y="2678131"/>
            <a:ext cx="15163800" cy="436269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Rolle: </a:t>
            </a:r>
            <a:r>
              <a:rPr lang="en-US" sz="3000" dirty="0">
                <a:solidFill>
                  <a:schemeClr val="dk1"/>
                </a:solidFill>
                <a:latin typeface="Calibri"/>
                <a:ea typeface="Calibri"/>
                <a:cs typeface="Calibri"/>
                <a:sym typeface="Calibri"/>
              </a:rPr>
              <a:t>Kunst bildet, inspiriert und verändert die Gesellschaft</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 der darstellenden Kunst: Katalysator für Bewusstsein und nachhaltigen Wandel</a:t>
            </a:r>
          </a:p>
          <a:p>
            <a:pPr marL="63500" marR="0" lvl="0" algn="just" rtl="0">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Wichtigste Auswirkungen:</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Förderung der kulturellen Vielfalt und Erhaltung des kulturellen Erbes.</a:t>
            </a:r>
          </a:p>
          <a:p>
            <a:pPr marL="63500" marR="0" lvl="0" algn="just"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Förderung der sozialen Reflexion durch Kunst. </a:t>
            </a:r>
          </a:p>
          <a:p>
            <a:pPr marL="63500" marR="0" lvl="0" algn="just"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Förderung von Inklusion</a:t>
            </a:r>
          </a:p>
        </p:txBody>
      </p:sp>
      <p:sp>
        <p:nvSpPr>
          <p:cNvPr id="3" name="Google Shape;155;g34519fc2d75_0_8">
            <a:extLst>
              <a:ext uri="{FF2B5EF4-FFF2-40B4-BE49-F238E27FC236}">
                <a16:creationId xmlns:a16="http://schemas.microsoft.com/office/drawing/2014/main" id="{C22B7837-9041-E78B-9FBD-D8AE1BCEE74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Kulturelle Dimension</a:t>
            </a:r>
          </a:p>
        </p:txBody>
      </p:sp>
    </p:spTree>
    <p:extLst>
      <p:ext uri="{BB962C8B-B14F-4D97-AF65-F5344CB8AC3E}">
        <p14:creationId xmlns:p14="http://schemas.microsoft.com/office/powerpoint/2010/main" val="212743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E056D-1BE3-5407-E86E-ADBC7CF38CD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459AE13-D2D9-A943-3CE1-C8F50D2E8E3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34890B2-6BAF-6640-A402-102EF0C817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FB0ECAC-66EF-2CB7-9BC6-78367B41C7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
        <p:nvSpPr>
          <p:cNvPr id="2" name="Google Shape;154;g34519fc2d75_0_8">
            <a:extLst>
              <a:ext uri="{FF2B5EF4-FFF2-40B4-BE49-F238E27FC236}">
                <a16:creationId xmlns:a16="http://schemas.microsoft.com/office/drawing/2014/main" id="{6733DE8A-FD85-657E-0BD9-A674BE974DC8}"/>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Überblick über wichtige globale Meilensteine, die Nachhaltigkeitskonzepte geprägt haben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Von den ersten Umweltkonferenzen bis hin zu modernen unternehmerischen und kulturellen Rahmenbedingungen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Zweck: </a:t>
            </a:r>
            <a:r>
              <a:rPr lang="en-US" sz="3000" dirty="0">
                <a:solidFill>
                  <a:schemeClr val="dk1"/>
                </a:solidFill>
                <a:latin typeface="Calibri"/>
                <a:ea typeface="Calibri"/>
                <a:cs typeface="Calibri"/>
                <a:sym typeface="Calibri"/>
              </a:rPr>
              <a:t>Anregung zum Nachdenken darüber, wie jedes Jahrzehnt künstlerische Praktiken, Finanzierung, Publikumsbindung und Infrastruktur beeinflusst hat</a:t>
            </a:r>
          </a:p>
        </p:txBody>
      </p:sp>
      <p:sp>
        <p:nvSpPr>
          <p:cNvPr id="3" name="Google Shape;155;g34519fc2d75_0_8">
            <a:extLst>
              <a:ext uri="{FF2B5EF4-FFF2-40B4-BE49-F238E27FC236}">
                <a16:creationId xmlns:a16="http://schemas.microsoft.com/office/drawing/2014/main" id="{FADD38B5-AED6-9F4A-1D5F-FB3BD1805974}"/>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Geschichte und Entwicklung der Nachhaltigkeit</a:t>
            </a:r>
          </a:p>
        </p:txBody>
      </p:sp>
    </p:spTree>
    <p:extLst>
      <p:ext uri="{BB962C8B-B14F-4D97-AF65-F5344CB8AC3E}">
        <p14:creationId xmlns:p14="http://schemas.microsoft.com/office/powerpoint/2010/main" val="329770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1A98B02-ABDA-2F8B-A11E-DE7989CFA55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82AE95C-CE71-636A-8906-AFE951D3DC3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5FF2DE8-BB58-5B94-BA74-574B8D44822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C7F1CE-938F-B5BA-3FFD-A9CD55AD864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13</a:t>
            </a:fld>
            <a:endParaRPr/>
          </a:p>
        </p:txBody>
      </p:sp>
      <p:sp>
        <p:nvSpPr>
          <p:cNvPr id="2" name="Google Shape;154;g34519fc2d75_0_8">
            <a:extLst>
              <a:ext uri="{FF2B5EF4-FFF2-40B4-BE49-F238E27FC236}">
                <a16:creationId xmlns:a16="http://schemas.microsoft.com/office/drawing/2014/main" id="{EA02AF46-AAA9-9EA7-5155-2AD58514A3A5}"/>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Stockholmer Konferenz </a:t>
            </a:r>
            <a:r>
              <a:rPr lang="en-US" sz="3000" dirty="0">
                <a:solidFill>
                  <a:schemeClr val="dk1"/>
                </a:solidFill>
                <a:latin typeface="Calibri"/>
                <a:ea typeface="Calibri"/>
                <a:cs typeface="Calibri"/>
                <a:sym typeface="Calibri"/>
              </a:rPr>
              <a:t>über die Umwelt des Menschen – erste globale Veranstaltung zum Thema Nachhaltigkeit</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Entstehung des Konzepts der nachhaltigen Entwicklung</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Brundtland-Bericht</a:t>
            </a:r>
            <a:r>
              <a:rPr lang="en-US" sz="3000" dirty="0">
                <a:solidFill>
                  <a:schemeClr val="dk1"/>
                </a:solidFill>
                <a:latin typeface="Calibri"/>
                <a:ea typeface="Calibri"/>
                <a:cs typeface="Calibri"/>
                <a:sym typeface="Calibri"/>
              </a:rPr>
              <a:t>: „Die Bedürfnisse der Gegenwart befriedigen, ohne die Möglichkeiten künftiger Generationen zu beeinträchtigen, ihre eigenen Bedürfnisse zu befriedigen“</a:t>
            </a:r>
          </a:p>
        </p:txBody>
      </p:sp>
      <p:sp>
        <p:nvSpPr>
          <p:cNvPr id="3" name="Google Shape;155;g34519fc2d75_0_8">
            <a:extLst>
              <a:ext uri="{FF2B5EF4-FFF2-40B4-BE49-F238E27FC236}">
                <a16:creationId xmlns:a16="http://schemas.microsoft.com/office/drawing/2014/main" id="{CE47729E-7440-A16F-F971-A11E02A3563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dirty="0">
                <a:solidFill>
                  <a:schemeClr val="tx1"/>
                </a:solidFill>
                <a:latin typeface="Calibri"/>
                <a:ea typeface="Calibri"/>
                <a:cs typeface="Calibri"/>
                <a:sym typeface="Calibri"/>
              </a:rPr>
              <a:t>1970</a:t>
            </a:r>
          </a:p>
        </p:txBody>
      </p:sp>
      <p:sp>
        <p:nvSpPr>
          <p:cNvPr id="4" name="Google Shape;155;g34519fc2d75_0_8">
            <a:extLst>
              <a:ext uri="{FF2B5EF4-FFF2-40B4-BE49-F238E27FC236}">
                <a16:creationId xmlns:a16="http://schemas.microsoft.com/office/drawing/2014/main" id="{7B98684C-CC95-84AC-B142-E90BF220241D}"/>
              </a:ext>
            </a:extLst>
          </p:cNvPr>
          <p:cNvSpPr txBox="1"/>
          <p:nvPr/>
        </p:nvSpPr>
        <p:spPr>
          <a:xfrm>
            <a:off x="2316366" y="4114769"/>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dirty="0">
                <a:solidFill>
                  <a:schemeClr val="tx1"/>
                </a:solidFill>
                <a:latin typeface="Calibri"/>
                <a:ea typeface="Calibri"/>
                <a:cs typeface="Calibri"/>
                <a:sym typeface="Calibri"/>
              </a:rPr>
              <a:t>1980</a:t>
            </a:r>
          </a:p>
        </p:txBody>
      </p:sp>
    </p:spTree>
    <p:extLst>
      <p:ext uri="{BB962C8B-B14F-4D97-AF65-F5344CB8AC3E}">
        <p14:creationId xmlns:p14="http://schemas.microsoft.com/office/powerpoint/2010/main" val="274269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971F81-34C6-51D4-A921-9FFBA360B67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734DD66-8F61-0DEF-D546-B9599308FEF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63E2F8D3-F7C1-E061-1F96-87BFD70717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9352113-4794-3890-4094-F0F2FD6E7E8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14</a:t>
            </a:fld>
            <a:endParaRPr/>
          </a:p>
        </p:txBody>
      </p:sp>
      <p:sp>
        <p:nvSpPr>
          <p:cNvPr id="2" name="Google Shape;154;g34519fc2d75_0_8">
            <a:extLst>
              <a:ext uri="{FF2B5EF4-FFF2-40B4-BE49-F238E27FC236}">
                <a16:creationId xmlns:a16="http://schemas.microsoft.com/office/drawing/2014/main" id="{247EA113-B7D4-9F00-F426-96319AD905B3}"/>
              </a:ext>
            </a:extLst>
          </p:cNvPr>
          <p:cNvSpPr txBox="1"/>
          <p:nvPr/>
        </p:nvSpPr>
        <p:spPr>
          <a:xfrm>
            <a:off x="1368609" y="3135278"/>
            <a:ext cx="15163800" cy="401644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Erdgipfel </a:t>
            </a:r>
            <a:r>
              <a:rPr lang="en-US" sz="3000" dirty="0">
                <a:solidFill>
                  <a:schemeClr val="dk1"/>
                </a:solidFill>
                <a:latin typeface="Calibri"/>
                <a:ea typeface="Calibri"/>
                <a:cs typeface="Calibri"/>
                <a:sym typeface="Calibri"/>
              </a:rPr>
              <a:t>(Rio de Janeiro) – Agenda 21: erster globaler Aktionsplan für nachhaltige Entwicklung, in dem die Grundsätze der Nachhaltigkeit in die öffentliche Politik integriert werden</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Kyoto-Protokoll </a:t>
            </a:r>
            <a:r>
              <a:rPr lang="en-US" sz="3000" dirty="0">
                <a:solidFill>
                  <a:schemeClr val="dk1"/>
                </a:solidFill>
                <a:latin typeface="Calibri"/>
                <a:ea typeface="Calibri"/>
                <a:cs typeface="Calibri"/>
                <a:sym typeface="Calibri"/>
              </a:rPr>
              <a:t>– erstes verbindliches Abkommen zur Reduzierung der Treibhausgasemissionen</a:t>
            </a:r>
          </a:p>
        </p:txBody>
      </p:sp>
      <p:sp>
        <p:nvSpPr>
          <p:cNvPr id="3" name="Google Shape;155;g34519fc2d75_0_8">
            <a:extLst>
              <a:ext uri="{FF2B5EF4-FFF2-40B4-BE49-F238E27FC236}">
                <a16:creationId xmlns:a16="http://schemas.microsoft.com/office/drawing/2014/main" id="{59964426-5FA7-FE65-6A4B-AF3E8B3F9767}"/>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1990er</a:t>
            </a:r>
          </a:p>
        </p:txBody>
      </p:sp>
    </p:spTree>
    <p:extLst>
      <p:ext uri="{BB962C8B-B14F-4D97-AF65-F5344CB8AC3E}">
        <p14:creationId xmlns:p14="http://schemas.microsoft.com/office/powerpoint/2010/main" val="721577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A9346CB-EAC7-BDED-7462-E18971EB72B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385D067-0F5B-22F0-8C13-0B45C7338C6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1E8D2F06-B84B-0E85-EE00-A748D6DF87A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CEE9B9F-6DC5-23C3-99A7-2FB9C94F056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15</a:t>
            </a:fld>
            <a:endParaRPr/>
          </a:p>
        </p:txBody>
      </p:sp>
      <p:sp>
        <p:nvSpPr>
          <p:cNvPr id="2" name="Google Shape;154;g34519fc2d75_0_8">
            <a:extLst>
              <a:ext uri="{FF2B5EF4-FFF2-40B4-BE49-F238E27FC236}">
                <a16:creationId xmlns:a16="http://schemas.microsoft.com/office/drawing/2014/main" id="{1AABF5FA-2C9D-86B3-5072-DA9222B2C30A}"/>
              </a:ext>
            </a:extLst>
          </p:cNvPr>
          <p:cNvSpPr txBox="1"/>
          <p:nvPr/>
        </p:nvSpPr>
        <p:spPr>
          <a:xfrm>
            <a:off x="1336525" y="2822509"/>
            <a:ext cx="15163800" cy="4093388"/>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Millennium-Gipfel </a:t>
            </a:r>
            <a:r>
              <a:rPr lang="en-US" sz="3000" dirty="0">
                <a:solidFill>
                  <a:schemeClr val="dk1"/>
                </a:solidFill>
                <a:latin typeface="Calibri"/>
                <a:ea typeface="Calibri"/>
                <a:cs typeface="Calibri"/>
                <a:sym typeface="Calibri"/>
              </a:rPr>
              <a:t>– Millenniums-Entwicklungsziele (MDGs) für 2015: Armutsbekämpfung, Gesundheit, Bildung, Gleichstellung der Geschlechter, Umwelt</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Konzept</a:t>
            </a:r>
            <a:r>
              <a:rPr lang="en-US" sz="3000" b="1" dirty="0">
                <a:solidFill>
                  <a:schemeClr val="dk1"/>
                </a:solidFill>
                <a:latin typeface="Calibri"/>
                <a:ea typeface="Calibri"/>
                <a:cs typeface="Calibri"/>
                <a:sym typeface="Calibri"/>
              </a:rPr>
              <a:t> der Kreislaufwirtschaft </a:t>
            </a:r>
            <a:r>
              <a:rPr lang="en-US" sz="3000" dirty="0" err="1">
                <a:solidFill>
                  <a:schemeClr val="dk1"/>
                </a:solidFill>
                <a:latin typeface="Calibri"/>
                <a:ea typeface="Calibri"/>
                <a:cs typeface="Calibri"/>
                <a:sym typeface="Calibri"/>
              </a:rPr>
              <a:t>formalisiert</a:t>
            </a: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Soziale Verantwortung von Unternehmen </a:t>
            </a:r>
            <a:r>
              <a:rPr lang="en-US" sz="3000" dirty="0">
                <a:solidFill>
                  <a:schemeClr val="dk1"/>
                </a:solidFill>
                <a:latin typeface="Calibri"/>
                <a:ea typeface="Calibri"/>
                <a:cs typeface="Calibri"/>
                <a:sym typeface="Calibri"/>
              </a:rPr>
              <a:t>(</a:t>
            </a:r>
            <a:r>
              <a:rPr lang="en-US" sz="3000" b="1" dirty="0">
                <a:solidFill>
                  <a:schemeClr val="dk1"/>
                </a:solidFill>
                <a:latin typeface="Calibri"/>
                <a:ea typeface="Calibri"/>
                <a:cs typeface="Calibri"/>
                <a:sym typeface="Calibri"/>
              </a:rPr>
              <a:t>Corporate Social Responsibility</a:t>
            </a:r>
            <a:r>
              <a:rPr lang="en-US" sz="3000" dirty="0">
                <a:solidFill>
                  <a:schemeClr val="dk1"/>
                </a:solidFill>
                <a:latin typeface="Calibri"/>
                <a:ea typeface="Calibri"/>
                <a:cs typeface="Calibri"/>
                <a:sym typeface="Calibri"/>
              </a:rPr>
              <a:t>, CSR) wird zum Schlüssel für die Nachhaltigkeit von Unternehmen</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UNESCO-Konvention </a:t>
            </a:r>
            <a:r>
              <a:rPr lang="en-US" sz="3000" dirty="0">
                <a:solidFill>
                  <a:schemeClr val="dk1"/>
                </a:solidFill>
                <a:latin typeface="Calibri"/>
                <a:ea typeface="Calibri"/>
                <a:cs typeface="Calibri"/>
                <a:sym typeface="Calibri"/>
              </a:rPr>
              <a:t>verbindet kulturelle Vielfalt und nachhaltige Entwicklung</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Das Konzept</a:t>
            </a:r>
            <a:r>
              <a:rPr lang="en-US" sz="3000" b="1" dirty="0">
                <a:solidFill>
                  <a:schemeClr val="dk1"/>
                </a:solidFill>
                <a:latin typeface="Calibri"/>
                <a:ea typeface="Calibri"/>
                <a:cs typeface="Calibri"/>
                <a:sym typeface="Calibri"/>
              </a:rPr>
              <a:t> des CO2-Fußabdrucks </a:t>
            </a:r>
            <a:r>
              <a:rPr lang="en-US" sz="3000" dirty="0">
                <a:solidFill>
                  <a:schemeClr val="dk1"/>
                </a:solidFill>
                <a:latin typeface="Calibri"/>
                <a:ea typeface="Calibri"/>
                <a:cs typeface="Calibri"/>
                <a:sym typeface="Calibri"/>
              </a:rPr>
              <a:t>wird konsolidiert</a:t>
            </a:r>
          </a:p>
        </p:txBody>
      </p:sp>
      <p:sp>
        <p:nvSpPr>
          <p:cNvPr id="3" name="Google Shape;155;g34519fc2d75_0_8">
            <a:extLst>
              <a:ext uri="{FF2B5EF4-FFF2-40B4-BE49-F238E27FC236}">
                <a16:creationId xmlns:a16="http://schemas.microsoft.com/office/drawing/2014/main" id="{179FE766-B605-E321-87C3-3BC403027BF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2000er Jahre</a:t>
            </a:r>
          </a:p>
        </p:txBody>
      </p:sp>
    </p:spTree>
    <p:extLst>
      <p:ext uri="{BB962C8B-B14F-4D97-AF65-F5344CB8AC3E}">
        <p14:creationId xmlns:p14="http://schemas.microsoft.com/office/powerpoint/2010/main" val="1105990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5DA97C2-740B-D4FB-F02C-2849C31B988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BE3FFCA-1A2B-36F4-0054-FAD381AE554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B3264760-12F5-0096-A997-225D2FA267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1EC66C2-A231-F267-0189-816EAC121A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16</a:t>
            </a:fld>
            <a:endParaRPr/>
          </a:p>
        </p:txBody>
      </p:sp>
      <p:sp>
        <p:nvSpPr>
          <p:cNvPr id="2" name="Google Shape;154;g34519fc2d75_0_8">
            <a:extLst>
              <a:ext uri="{FF2B5EF4-FFF2-40B4-BE49-F238E27FC236}">
                <a16:creationId xmlns:a16="http://schemas.microsoft.com/office/drawing/2014/main" id="{C6C7EBC7-44DC-9D71-7A42-A8E65A267509}"/>
              </a:ext>
            </a:extLst>
          </p:cNvPr>
          <p:cNvSpPr txBox="1"/>
          <p:nvPr/>
        </p:nvSpPr>
        <p:spPr>
          <a:xfrm>
            <a:off x="1224099" y="3250694"/>
            <a:ext cx="15163800" cy="3785611"/>
          </a:xfrm>
          <a:prstGeom prst="rect">
            <a:avLst/>
          </a:prstGeom>
          <a:noFill/>
          <a:ln>
            <a:noFill/>
          </a:ln>
        </p:spPr>
        <p:txBody>
          <a:bodyPr spcFirstLastPara="1" wrap="square" lIns="91425" tIns="45700" rIns="91425" bIns="45700" anchor="t" anchorCtr="0">
            <a:spAutoFit/>
          </a:bodyPr>
          <a:lstStyle/>
          <a:p>
            <a:pPr marL="622300" lvl="0" indent="-558800" algn="just">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ISO 26000: </a:t>
            </a:r>
            <a:r>
              <a:rPr lang="en-US" sz="3000" dirty="0">
                <a:solidFill>
                  <a:schemeClr val="dk1"/>
                </a:solidFill>
                <a:latin typeface="Calibri"/>
                <a:ea typeface="Calibri"/>
                <a:cs typeface="Calibri"/>
                <a:sym typeface="Calibri"/>
              </a:rPr>
              <a:t>Norm zur sozialen Verantwortung – Internationale Norm, die </a:t>
            </a:r>
            <a:r>
              <a:rPr lang="en-US" sz="3000" dirty="0" err="1">
                <a:solidFill>
                  <a:schemeClr val="dk1"/>
                </a:solidFill>
                <a:latin typeface="Calibri"/>
                <a:ea typeface="Calibri"/>
                <a:cs typeface="Calibri"/>
                <a:sym typeface="Calibri"/>
              </a:rPr>
              <a:t>Organisationen </a:t>
            </a:r>
            <a:r>
              <a:rPr lang="en-US" sz="3000" dirty="0">
                <a:solidFill>
                  <a:schemeClr val="dk1"/>
                </a:solidFill>
                <a:latin typeface="Calibri"/>
                <a:ea typeface="Calibri"/>
                <a:cs typeface="Calibri"/>
                <a:sym typeface="Calibri"/>
              </a:rPr>
              <a:t>bei nachhaltigen Praktiken als Leitfaden dient.</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lvl="0" indent="-558800" algn="just">
              <a:spcBef>
                <a:spcPts val="1200"/>
              </a:spcBef>
              <a:buClr>
                <a:srgbClr val="04A6C2"/>
              </a:buClr>
              <a:buSzPts val="2500"/>
              <a:buFont typeface="Noto Sans Symbols"/>
              <a:buChar char="⮚"/>
            </a:pPr>
            <a:r>
              <a:rPr lang="en-US" sz="3000" b="1" dirty="0">
                <a:solidFill>
                  <a:schemeClr val="dk1"/>
                </a:solidFill>
                <a:latin typeface="Calibri"/>
                <a:ea typeface="Calibri"/>
                <a:cs typeface="Calibri"/>
              </a:rPr>
              <a:t>2012 Konferenz der Vereinten Nationen über nachhaltige Entwicklung, Rio de Janeiro </a:t>
            </a:r>
            <a:r>
              <a:rPr lang="en-US" sz="3000" dirty="0">
                <a:solidFill>
                  <a:schemeClr val="dk1"/>
                </a:solidFill>
                <a:latin typeface="Calibri"/>
                <a:ea typeface="Calibri"/>
                <a:cs typeface="Calibri"/>
                <a:sym typeface="Calibri"/>
              </a:rPr>
              <a:t>– Start des Prozesses für die Ziele für nachhaltige Entwicklung (SDGs), die auf den Millenniums-Entwicklungszielen aufbauen, um umfassendere Herausforderungen im Bereich der Nachhaltigkeit anzugehen.</a:t>
            </a:r>
          </a:p>
        </p:txBody>
      </p:sp>
      <p:sp>
        <p:nvSpPr>
          <p:cNvPr id="3" name="Google Shape;155;g34519fc2d75_0_8">
            <a:extLst>
              <a:ext uri="{FF2B5EF4-FFF2-40B4-BE49-F238E27FC236}">
                <a16:creationId xmlns:a16="http://schemas.microsoft.com/office/drawing/2014/main" id="{379AE931-ACA2-F1E8-F65E-58BB035FA72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2010er</a:t>
            </a:r>
          </a:p>
        </p:txBody>
      </p:sp>
    </p:spTree>
    <p:extLst>
      <p:ext uri="{BB962C8B-B14F-4D97-AF65-F5344CB8AC3E}">
        <p14:creationId xmlns:p14="http://schemas.microsoft.com/office/powerpoint/2010/main" val="153532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0F0D809-1F7B-E3C3-FEFA-25EB4C8BD94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60ED18B-44BC-3A94-9299-BC695DFF665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473C2A63-19B4-BCD2-DEFB-E39344CF4C9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829835D-A78E-4EDB-44B7-54C0F98874A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pPr marL="0" lvl="0" indent="0" algn="r" rtl="0">
                <a:spcBef>
                  <a:spcPts val="0"/>
                </a:spcBef>
                <a:spcAft>
                  <a:spcPts val="0"/>
                </a:spcAft>
                <a:buClr>
                  <a:srgbClr val="000000"/>
                </a:buClr>
                <a:buFont typeface="Arial"/>
                <a:buNone/>
              </a:pPr>
              <a:t>17</a:t>
            </a:fld>
            <a:endParaRPr/>
          </a:p>
        </p:txBody>
      </p:sp>
      <p:sp>
        <p:nvSpPr>
          <p:cNvPr id="2" name="Google Shape;154;g34519fc2d75_0_8">
            <a:extLst>
              <a:ext uri="{FF2B5EF4-FFF2-40B4-BE49-F238E27FC236}">
                <a16:creationId xmlns:a16="http://schemas.microsoft.com/office/drawing/2014/main" id="{67D92D9E-C5AD-2B76-3317-33A6B9C4625C}"/>
              </a:ext>
            </a:extLst>
          </p:cNvPr>
          <p:cNvSpPr txBox="1"/>
          <p:nvPr/>
        </p:nvSpPr>
        <p:spPr>
          <a:xfrm>
            <a:off x="1562100" y="3429000"/>
            <a:ext cx="15163800" cy="3631723"/>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Pariser Abkommen (COP21) </a:t>
            </a:r>
            <a:r>
              <a:rPr lang="en-US" sz="3000" dirty="0">
                <a:solidFill>
                  <a:schemeClr val="dk1"/>
                </a:solidFill>
                <a:latin typeface="Calibri"/>
                <a:ea typeface="Calibri"/>
                <a:cs typeface="Calibri"/>
                <a:sym typeface="Calibri"/>
              </a:rPr>
              <a:t>– Ziel „Netto-Null-Emissionen” bis 2050. Begrenzung der Erderwärmung auf 1,5 °C</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Gipfel für nachhaltige Entwicklung </a:t>
            </a:r>
            <a:r>
              <a:rPr lang="en-US" sz="3000" dirty="0">
                <a:solidFill>
                  <a:schemeClr val="dk1"/>
                </a:solidFill>
                <a:latin typeface="Calibri"/>
                <a:ea typeface="Calibri"/>
                <a:cs typeface="Calibri"/>
                <a:sym typeface="Calibri"/>
              </a:rPr>
              <a:t>– Start der Agenda 2030 mit 17 SDGs und 169 Zielen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Europäischer Green Deal </a:t>
            </a:r>
            <a:r>
              <a:rPr lang="en-US" sz="3000" dirty="0">
                <a:solidFill>
                  <a:schemeClr val="dk1"/>
                </a:solidFill>
                <a:latin typeface="Calibri"/>
                <a:ea typeface="Calibri"/>
                <a:cs typeface="Calibri"/>
                <a:sym typeface="Calibri"/>
              </a:rPr>
              <a:t>– EU-Strategie für Klimaneutralität bis 2050</a:t>
            </a:r>
          </a:p>
        </p:txBody>
      </p:sp>
      <p:sp>
        <p:nvSpPr>
          <p:cNvPr id="3" name="Google Shape;155;g34519fc2d75_0_8">
            <a:extLst>
              <a:ext uri="{FF2B5EF4-FFF2-40B4-BE49-F238E27FC236}">
                <a16:creationId xmlns:a16="http://schemas.microsoft.com/office/drawing/2014/main" id="{309302E4-43A5-539D-3F01-4B3041339F09}"/>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2015er</a:t>
            </a:r>
          </a:p>
        </p:txBody>
      </p:sp>
    </p:spTree>
    <p:extLst>
      <p:ext uri="{BB962C8B-B14F-4D97-AF65-F5344CB8AC3E}">
        <p14:creationId xmlns:p14="http://schemas.microsoft.com/office/powerpoint/2010/main" val="295390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F036DEE-4B68-CBE5-8949-AE91FF32738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1950A86-1BA6-2AA1-E465-B4673CF8B14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85BF2B85-F5BE-BD7A-04B9-13D098FACD1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6D2ADD-6C6F-A793-49F1-A6CBC6E7821F}"/>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18</a:t>
            </a:fld>
            <a:endParaRPr/>
          </a:p>
        </p:txBody>
      </p:sp>
      <p:sp>
        <p:nvSpPr>
          <p:cNvPr id="2" name="Google Shape;154;g34519fc2d75_0_8">
            <a:extLst>
              <a:ext uri="{FF2B5EF4-FFF2-40B4-BE49-F238E27FC236}">
                <a16:creationId xmlns:a16="http://schemas.microsoft.com/office/drawing/2014/main" id="{8F7BE066-9B18-74AD-971C-DB4F4BF9BE75}"/>
              </a:ext>
            </a:extLst>
          </p:cNvPr>
          <p:cNvSpPr txBox="1"/>
          <p:nvPr/>
        </p:nvSpPr>
        <p:spPr>
          <a:xfrm>
            <a:off x="1336525" y="2678131"/>
            <a:ext cx="15163800" cy="555532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Theatre Green Book </a:t>
            </a:r>
            <a:r>
              <a:rPr lang="en-US" sz="3000" dirty="0">
                <a:solidFill>
                  <a:schemeClr val="dk1"/>
                </a:solidFill>
                <a:latin typeface="Calibri"/>
                <a:ea typeface="Calibri"/>
                <a:cs typeface="Calibri"/>
                <a:sym typeface="Calibri"/>
              </a:rPr>
              <a:t>– Leitlinien zur CO2-Neutralität für die Unterhaltungsindustrie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Ultimatives Kochbuch für Kulturmanager </a:t>
            </a:r>
            <a:r>
              <a:rPr lang="en-US" sz="3000" dirty="0">
                <a:solidFill>
                  <a:schemeClr val="dk1"/>
                </a:solidFill>
                <a:latin typeface="Calibri"/>
                <a:ea typeface="Calibri"/>
                <a:cs typeface="Calibri"/>
                <a:sym typeface="Calibri"/>
              </a:rPr>
              <a:t>– praktische Nachhaltigkeitsstrategien für die darstellenden Künste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CSRD (Corporate Sustainability Reporting Directive) </a:t>
            </a:r>
            <a:r>
              <a:rPr lang="en-US" sz="3000" dirty="0">
                <a:solidFill>
                  <a:schemeClr val="dk1"/>
                </a:solidFill>
                <a:latin typeface="Calibri"/>
                <a:ea typeface="Calibri"/>
                <a:cs typeface="Calibri"/>
                <a:sym typeface="Calibri"/>
              </a:rPr>
              <a:t>– EU-Berichterstattungsvorschriften für große Unternehmen und kreative Branchen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ISO 20121 </a:t>
            </a:r>
            <a:r>
              <a:rPr lang="en-US" sz="3000" dirty="0">
                <a:solidFill>
                  <a:schemeClr val="dk1"/>
                </a:solidFill>
                <a:latin typeface="Calibri"/>
                <a:ea typeface="Calibri"/>
                <a:cs typeface="Calibri"/>
                <a:sym typeface="Calibri"/>
              </a:rPr>
              <a:t>aktualisiert – Nachhaltigkeitsstandards für Theater, Festivals, Tourneen und Live</a:t>
            </a:r>
            <a:r>
              <a:rPr lang="en-US" sz="3000" dirty="0" err="1">
                <a:solidFill>
                  <a:schemeClr val="dk1"/>
                </a:solidFill>
                <a:latin typeface="Calibri"/>
                <a:ea typeface="Calibri"/>
                <a:cs typeface="Calibri"/>
                <a:sym typeface="Calibri"/>
              </a:rPr>
              <a:t>-Veranstaltungen</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B298E9-04CA-2114-5210-C326363CB2B2}"/>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2020er</a:t>
            </a:r>
          </a:p>
        </p:txBody>
      </p:sp>
    </p:spTree>
    <p:extLst>
      <p:ext uri="{BB962C8B-B14F-4D97-AF65-F5344CB8AC3E}">
        <p14:creationId xmlns:p14="http://schemas.microsoft.com/office/powerpoint/2010/main" val="2739480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D647566-F152-D31E-80C9-DFBE8FC78EF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C75BE55-C1CC-2CE2-28A6-D47A4905C27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5471A1A-4665-BCB6-3942-53D859EB9E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19</a:t>
            </a:fld>
            <a:endParaRPr/>
          </a:p>
        </p:txBody>
      </p:sp>
      <p:sp>
        <p:nvSpPr>
          <p:cNvPr id="2" name="Google Shape;154;g34519fc2d75_0_8">
            <a:extLst>
              <a:ext uri="{FF2B5EF4-FFF2-40B4-BE49-F238E27FC236}">
                <a16:creationId xmlns:a16="http://schemas.microsoft.com/office/drawing/2014/main" id="{C95D596E-FB57-6E74-2DBF-6EE3FBF76E3B}"/>
              </a:ext>
            </a:extLst>
          </p:cNvPr>
          <p:cNvSpPr txBox="1"/>
          <p:nvPr/>
        </p:nvSpPr>
        <p:spPr>
          <a:xfrm>
            <a:off x="1186623" y="3150321"/>
            <a:ext cx="15163800" cy="6093936"/>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Darstellende Künste können </a:t>
            </a:r>
            <a:r>
              <a:rPr lang="en-US" sz="3000" b="1" i="1" dirty="0">
                <a:solidFill>
                  <a:srgbClr val="FF0000"/>
                </a:solidFill>
                <a:latin typeface="Calibri"/>
                <a:ea typeface="Calibri"/>
                <a:cs typeface="Calibri"/>
                <a:sym typeface="Calibri"/>
              </a:rPr>
              <a:t>nachhaltige Veränderungen bewirken </a:t>
            </a:r>
            <a:r>
              <a:rPr lang="en-US" sz="3000" dirty="0">
                <a:solidFill>
                  <a:schemeClr val="dk1"/>
                </a:solidFill>
                <a:latin typeface="Calibri"/>
                <a:ea typeface="Calibri"/>
                <a:cs typeface="Calibri"/>
                <a:sym typeface="Calibri"/>
              </a:rPr>
              <a:t>durch:</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Recycelte Bühnenbilder und gebrauchte Kostüme</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Umweltfreundliche Tourneemodelle</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kollaborative, adaptive kreative Prozesse als natürliches Nachhaltigkeitsmodell</a:t>
            </a:r>
          </a:p>
          <a:p>
            <a:pPr marL="63500" marR="0" lvl="0" algn="just" rtl="0">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Ein gemeinsames Ziel steigert die Motivation des Teams, die Verbundenheit mit der Umwelt und den Einfluss auf die Gemeinschaft</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Kunst repräsentiert nicht nur Veränderung, </a:t>
            </a:r>
            <a:r>
              <a:rPr lang="en-US" sz="3000" b="1" i="1" dirty="0">
                <a:solidFill>
                  <a:srgbClr val="FF0000"/>
                </a:solidFill>
                <a:latin typeface="Calibri"/>
                <a:ea typeface="Calibri"/>
                <a:cs typeface="Calibri"/>
                <a:sym typeface="Calibri"/>
              </a:rPr>
              <a:t>sie aktiviert sie auch</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6A4B30-3656-FD37-C78D-5A5931D509A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Nachhaltigkeit in der darstellenden Kunst</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09E3A9F8-4562-59D9-CBF5-87AC76EF0F58}"/>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7043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pic>
        <p:nvPicPr>
          <p:cNvPr id="2" name="Picture 2" descr="Free Recycled Eco System photo and picture">
            <a:extLst>
              <a:ext uri="{FF2B5EF4-FFF2-40B4-BE49-F238E27FC236}">
                <a16:creationId xmlns:a16="http://schemas.microsoft.com/office/drawing/2014/main" id="{2E4AAF7B-0AE9-2617-FD1D-F4E12FBC88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44" r="10533"/>
          <a:stretch>
            <a:fillRect/>
          </a:stretch>
        </p:blipFill>
        <p:spPr bwMode="auto">
          <a:xfrm>
            <a:off x="0" y="0"/>
            <a:ext cx="12736287" cy="10357455"/>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Lektion 1: </a:t>
            </a:r>
            <a:endParaRP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US" sz="5000" b="1" dirty="0">
                <a:solidFill>
                  <a:schemeClr val="dk1"/>
                </a:solidFill>
                <a:latin typeface="Calibri"/>
                <a:ea typeface="Calibri"/>
                <a:cs typeface="Calibri"/>
                <a:sym typeface="Calibri"/>
              </a:rPr>
              <a:t>Nachhaltigkeit: Grundsätze, Entwicklung und kulturelle Relevanz </a:t>
            </a:r>
            <a:endParaRPr lang="en-US" dirty="0"/>
          </a:p>
        </p:txBody>
      </p:sp>
      <p:sp>
        <p:nvSpPr>
          <p:cNvPr id="135" name="Google Shape;135;p7"/>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656B3D5-860D-579A-3509-241D27D0E4C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C40E8D3-85F8-52F7-5F6B-1739DCB5736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B258A36-FC93-2E86-1D7B-27A0BAE987D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A0CA82E-403A-A38F-A657-85BDF9512D4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20</a:t>
            </a:fld>
            <a:endParaRPr/>
          </a:p>
        </p:txBody>
      </p:sp>
      <p:sp>
        <p:nvSpPr>
          <p:cNvPr id="2" name="Google Shape;154;g34519fc2d75_0_8">
            <a:extLst>
              <a:ext uri="{FF2B5EF4-FFF2-40B4-BE49-F238E27FC236}">
                <a16:creationId xmlns:a16="http://schemas.microsoft.com/office/drawing/2014/main" id="{66FEA6CE-8452-3B8C-288E-2A0DE809A9E0}"/>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Nachhaltigkeit und Wirtschaftlichkeit in Einklang bringen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Werte in messbare Ergebnisse (Indikatoren) umsetzen</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Verbindung von Nachhaltigkeit mit Inklusion und sozialer Gerechtigkeit</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Integration von Nachhaltigkeit in Produktionen und Gebäude </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Innovation ohne Verlust der künstlerischen Identität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Unterstützung jüngerer Generationen beim Wandel</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Förderung einer nachhaltigen Organisationskultur</a:t>
            </a:r>
          </a:p>
        </p:txBody>
      </p:sp>
      <p:sp>
        <p:nvSpPr>
          <p:cNvPr id="3" name="Google Shape;155;g34519fc2d75_0_8">
            <a:extLst>
              <a:ext uri="{FF2B5EF4-FFF2-40B4-BE49-F238E27FC236}">
                <a16:creationId xmlns:a16="http://schemas.microsoft.com/office/drawing/2014/main" id="{67577A6E-081B-9D0D-29F4-3B70F6ED40E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Zentrale Herausforderungen</a:t>
            </a:r>
            <a:endParaRPr lang="en-US" sz="5000" i="1"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3395001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92E92B1-FE1C-493B-4125-CA5771FB00E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103C316-2A19-8043-E292-BAE91B35607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754C94E-6017-4405-8CCE-0AE2C339B9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21</a:t>
            </a:fld>
            <a:endParaRPr/>
          </a:p>
        </p:txBody>
      </p:sp>
      <p:sp>
        <p:nvSpPr>
          <p:cNvPr id="2" name="Google Shape;154;g34519fc2d75_0_8">
            <a:extLst>
              <a:ext uri="{FF2B5EF4-FFF2-40B4-BE49-F238E27FC236}">
                <a16:creationId xmlns:a16="http://schemas.microsoft.com/office/drawing/2014/main" id="{04B6633C-3A85-76F9-B45B-A65D6A4E95A4}"/>
              </a:ext>
            </a:extLst>
          </p:cNvPr>
          <p:cNvSpPr txBox="1"/>
          <p:nvPr/>
        </p:nvSpPr>
        <p:spPr>
          <a:xfrm>
            <a:off x="1246584" y="3791373"/>
            <a:ext cx="15163800" cy="5016718"/>
          </a:xfrm>
          <a:prstGeom prst="rect">
            <a:avLst/>
          </a:prstGeom>
          <a:noFill/>
          <a:ln>
            <a:noFill/>
          </a:ln>
        </p:spPr>
        <p:txBody>
          <a:bodyPr spcFirstLastPara="1" wrap="square" lIns="91425" tIns="45700" rIns="91425" bIns="45700" anchor="t" anchorCtr="0">
            <a:spAutoFit/>
          </a:bodyPr>
          <a:lstStyle/>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Wegwerfbare und kurzlebige Bühnenbilder</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Fehlende nachhaltige Planung von Anfang an</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Widerstand gegen Veränderungen innerhalb der künstlerischen oder technischen Teams</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Begrenzte Kenntnisse darüber, wie sich Umweltauswirkungen messen lassen</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Alte Theater mit mangelnder Energieeffizienz</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Komplexe Abläufe und begrenzte Ressourcen</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Wenig Anreize zur Einführung nachhaltiger Praktiken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654F37A-9EBD-140A-4214-59AF0FC7E74F}"/>
              </a:ext>
            </a:extLst>
          </p:cNvPr>
          <p:cNvSpPr txBox="1"/>
          <p:nvPr/>
        </p:nvSpPr>
        <p:spPr>
          <a:xfrm>
            <a:off x="2348450" y="196341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Branchenbarrieren</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E7C7CDBF-6142-B7F3-F1A2-13150AD61619}"/>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0214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7313181-1597-57E6-8CC3-5F0A709ADA1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95254B6-ED8C-5751-2119-A3C25FDD7C3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114653A-FF69-2604-E9E6-4D20BA595A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FAAA3A6-6BF1-36D4-E896-393C3C01318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22</a:t>
            </a:fld>
            <a:endParaRPr/>
          </a:p>
        </p:txBody>
      </p:sp>
      <p:sp>
        <p:nvSpPr>
          <p:cNvPr id="2" name="Google Shape;154;g34519fc2d75_0_8">
            <a:extLst>
              <a:ext uri="{FF2B5EF4-FFF2-40B4-BE49-F238E27FC236}">
                <a16:creationId xmlns:a16="http://schemas.microsoft.com/office/drawing/2014/main" id="{DDA8FD42-0F81-1412-1FF7-FF6D00FF74E3}"/>
              </a:ext>
            </a:extLst>
          </p:cNvPr>
          <p:cNvSpPr txBox="1"/>
          <p:nvPr/>
        </p:nvSpPr>
        <p:spPr>
          <a:xfrm>
            <a:off x="1306545" y="3659987"/>
            <a:ext cx="15163800" cy="4401164"/>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Förderaufrufe mit Umweltkriterien (z. B. Arts Council England)</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Wiederverwendbare Bühnenbilder (z. B. Théâtre Vidy-Lausanne)</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Nachhaltigkeitsschulungen für Mitarbeiter (z. B. </a:t>
            </a:r>
            <a:r>
              <a:rPr lang="en-US" sz="3000" dirty="0" err="1">
                <a:solidFill>
                  <a:schemeClr val="dk1"/>
                </a:solidFill>
                <a:latin typeface="Calibri"/>
                <a:ea typeface="Calibri"/>
                <a:cs typeface="Calibri"/>
                <a:sym typeface="Calibri"/>
              </a:rPr>
              <a:t>NTGent</a:t>
            </a:r>
            <a:r>
              <a:rPr lang="en-US" sz="3000" dirty="0">
                <a:solidFill>
                  <a:schemeClr val="dk1"/>
                </a:solidFill>
                <a:latin typeface="Calibri"/>
                <a:ea typeface="Calibri"/>
                <a:cs typeface="Calibri"/>
                <a:sym typeface="Calibri"/>
              </a:rPr>
              <a:t>)</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Anwendung internationaler Instrumente und Leitlinien</a:t>
            </a:r>
            <a:endParaRPr lang="el-GR"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Optimierung </a:t>
            </a:r>
            <a:r>
              <a:rPr lang="en-US" sz="3000" dirty="0">
                <a:solidFill>
                  <a:schemeClr val="dk1"/>
                </a:solidFill>
                <a:latin typeface="Calibri"/>
                <a:ea typeface="Calibri"/>
                <a:cs typeface="Calibri"/>
                <a:sym typeface="Calibri"/>
              </a:rPr>
              <a:t>der Ressourcen für eine nachhaltige Bühne</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Lokale und nachhaltige Lieferanten zur Reduzierung von Transportemissionen</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Digitale Messinstrumente (z. B. Julie’s Bicycle-Kohlenstoffrechner)</a:t>
            </a:r>
          </a:p>
        </p:txBody>
      </p:sp>
      <p:sp>
        <p:nvSpPr>
          <p:cNvPr id="3" name="Google Shape;155;g34519fc2d75_0_8">
            <a:extLst>
              <a:ext uri="{FF2B5EF4-FFF2-40B4-BE49-F238E27FC236}">
                <a16:creationId xmlns:a16="http://schemas.microsoft.com/office/drawing/2014/main" id="{1E13847D-D565-5238-B048-5FE35B5CC36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accent5"/>
                </a:solidFill>
                <a:latin typeface="Calibri"/>
                <a:ea typeface="Calibri"/>
                <a:cs typeface="Calibri"/>
                <a:sym typeface="Calibri"/>
              </a:rPr>
              <a:t>Praktische Lösungen</a:t>
            </a:r>
            <a:endParaRPr lang="en-US" sz="5000" i="1" dirty="0">
              <a:solidFill>
                <a:schemeClr val="accent5"/>
              </a:solidFill>
              <a:latin typeface="Calibri"/>
              <a:ea typeface="Calibri"/>
              <a:cs typeface="Calibri"/>
              <a:sym typeface="Calibri"/>
            </a:endParaRPr>
          </a:p>
        </p:txBody>
      </p:sp>
    </p:spTree>
    <p:extLst>
      <p:ext uri="{BB962C8B-B14F-4D97-AF65-F5344CB8AC3E}">
        <p14:creationId xmlns:p14="http://schemas.microsoft.com/office/powerpoint/2010/main" val="170676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AEF7F1-5CEB-6E62-116B-A026A825806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88AE51-5C2A-78A8-DB95-C836B7AC513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90487548-5954-05EB-5FFF-C2EF160854A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118B360-0899-99DA-C0D4-00476A05504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23</a:t>
            </a:fld>
            <a:endParaRPr/>
          </a:p>
        </p:txBody>
      </p:sp>
      <p:sp>
        <p:nvSpPr>
          <p:cNvPr id="2" name="Google Shape;154;g34519fc2d75_0_8">
            <a:extLst>
              <a:ext uri="{FF2B5EF4-FFF2-40B4-BE49-F238E27FC236}">
                <a16:creationId xmlns:a16="http://schemas.microsoft.com/office/drawing/2014/main" id="{9276DBD1-683E-91FE-F900-59CC79BFFF37}"/>
              </a:ext>
            </a:extLst>
          </p:cNvPr>
          <p:cNvSpPr txBox="1"/>
          <p:nvPr/>
        </p:nvSpPr>
        <p:spPr>
          <a:xfrm>
            <a:off x="1164138" y="3629710"/>
            <a:ext cx="15163800" cy="5786159"/>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Umweltfreundliche Praktiken – </a:t>
            </a:r>
            <a:r>
              <a:rPr lang="en-US" sz="3000" dirty="0">
                <a:solidFill>
                  <a:schemeClr val="dk1"/>
                </a:solidFill>
                <a:latin typeface="Calibri"/>
                <a:ea typeface="Calibri"/>
                <a:cs typeface="Calibri"/>
                <a:sym typeface="Calibri"/>
              </a:rPr>
              <a:t>recycelbare Materialien, Energieeffizienz, Abfallmanagement</a:t>
            </a:r>
            <a:endParaRPr lang="el-GR"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err="1">
                <a:solidFill>
                  <a:schemeClr val="dk1"/>
                </a:solidFill>
                <a:latin typeface="Calibri"/>
                <a:ea typeface="Calibri"/>
                <a:cs typeface="Calibri"/>
                <a:sym typeface="Calibri"/>
              </a:rPr>
              <a:t>Digitalisierung </a:t>
            </a:r>
            <a:r>
              <a:rPr lang="en-US" sz="3000" dirty="0">
                <a:solidFill>
                  <a:schemeClr val="dk1"/>
                </a:solidFill>
                <a:latin typeface="Calibri"/>
                <a:ea typeface="Calibri"/>
                <a:cs typeface="Calibri"/>
                <a:sym typeface="Calibri"/>
              </a:rPr>
              <a:t>– </a:t>
            </a:r>
            <a:r>
              <a:rPr lang="en-GB" sz="3000" dirty="0">
                <a:solidFill>
                  <a:schemeClr val="dk1"/>
                </a:solidFill>
                <a:latin typeface="Calibri"/>
                <a:ea typeface="Calibri"/>
                <a:cs typeface="Calibri"/>
                <a:sym typeface="Calibri"/>
              </a:rPr>
              <a:t>digitale Technologien in </a:t>
            </a:r>
            <a:r>
              <a:rPr lang="en-US" sz="3000" dirty="0">
                <a:solidFill>
                  <a:schemeClr val="dk1"/>
                </a:solidFill>
                <a:latin typeface="Calibri"/>
                <a:ea typeface="Calibri"/>
                <a:cs typeface="Calibri"/>
                <a:sym typeface="Calibri"/>
              </a:rPr>
              <a:t>Produktion, Kommunikation und Tools für die Zusammenarbeit</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Gemeinschaftliches Engagement – </a:t>
            </a:r>
            <a:r>
              <a:rPr lang="en-US" sz="3000" dirty="0">
                <a:solidFill>
                  <a:schemeClr val="dk1"/>
                </a:solidFill>
                <a:latin typeface="Calibri"/>
                <a:ea typeface="Calibri"/>
                <a:cs typeface="Calibri"/>
                <a:sym typeface="Calibri"/>
              </a:rPr>
              <a:t>Partnerschaften zur Förderung der Inklusion und Unterstützung lokaler Initiativen</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Ausbildung und Bildung – </a:t>
            </a:r>
            <a:r>
              <a:rPr lang="en-US" sz="3000" dirty="0" err="1">
                <a:solidFill>
                  <a:schemeClr val="dk1"/>
                </a:solidFill>
                <a:latin typeface="Calibri"/>
                <a:ea typeface="Calibri"/>
                <a:cs typeface="Calibri"/>
                <a:sym typeface="Calibri"/>
              </a:rPr>
              <a:t>spezielle Programme </a:t>
            </a:r>
            <a:r>
              <a:rPr lang="en-US" sz="3000" dirty="0">
                <a:solidFill>
                  <a:schemeClr val="dk1"/>
                </a:solidFill>
                <a:latin typeface="Calibri"/>
                <a:ea typeface="Calibri"/>
                <a:cs typeface="Calibri"/>
                <a:sym typeface="Calibri"/>
              </a:rPr>
              <a:t>zum Erwerb von Wissen und Fähigkeiten </a:t>
            </a:r>
          </a:p>
          <a:p>
            <a:pPr marL="622300" marR="0" lvl="0" indent="-558800" algn="just" rtl="0">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Ergebnis: </a:t>
            </a:r>
            <a:r>
              <a:rPr lang="en-US" sz="3000" dirty="0">
                <a:solidFill>
                  <a:schemeClr val="dk1"/>
                </a:solidFill>
                <a:latin typeface="Calibri"/>
                <a:ea typeface="Calibri"/>
                <a:cs typeface="Calibri"/>
                <a:sym typeface="Calibri"/>
              </a:rPr>
              <a:t>Mehr Umweltbewusstsein, Kreativität und wirtschaftliche Widerstandsfähigkeit</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59ED1C8E-710B-45D4-1F6A-702EEE514B06}"/>
              </a:ext>
            </a:extLst>
          </p:cNvPr>
          <p:cNvSpPr txBox="1"/>
          <p:nvPr/>
        </p:nvSpPr>
        <p:spPr>
          <a:xfrm>
            <a:off x="2348450" y="198360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Chancen für den Sektor</a:t>
            </a:r>
            <a:endParaRPr lang="en-US" sz="5000" i="1"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4637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8C010F3E-F832-6F97-5E88-0321750FE74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6BEC2C9-4DBE-8C59-2EA7-294A403555B6}"/>
              </a:ext>
            </a:extLst>
          </p:cNvPr>
          <p:cNvPicPr>
            <a:picLocks noChangeAspect="1"/>
          </p:cNvPicPr>
          <p:nvPr/>
        </p:nvPicPr>
        <p:blipFill>
          <a:blip r:embed="rId3"/>
          <a:srcRect r="16915"/>
          <a:stretch>
            <a:fillRect/>
          </a:stretch>
        </p:blipFill>
        <p:spPr>
          <a:xfrm>
            <a:off x="-28575" y="0"/>
            <a:ext cx="12464415" cy="10287000"/>
          </a:xfrm>
          <a:prstGeom prst="rect">
            <a:avLst/>
          </a:prstGeom>
        </p:spPr>
      </p:pic>
      <p:sp>
        <p:nvSpPr>
          <p:cNvPr id="134" name="Google Shape;134;p7">
            <a:extLst>
              <a:ext uri="{FF2B5EF4-FFF2-40B4-BE49-F238E27FC236}">
                <a16:creationId xmlns:a16="http://schemas.microsoft.com/office/drawing/2014/main" id="{21897851-1253-A0B6-1EBF-30C140897F8A}"/>
              </a:ext>
            </a:extLst>
          </p:cNvPr>
          <p:cNvSpPr txBox="1"/>
          <p:nvPr/>
        </p:nvSpPr>
        <p:spPr>
          <a:xfrm>
            <a:off x="12435840" y="2299970"/>
            <a:ext cx="6057900" cy="568706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Lektion</a:t>
            </a:r>
            <a:r>
              <a:rPr lang="el-GR" sz="5000" b="1" dirty="0">
                <a:solidFill>
                  <a:schemeClr val="tx1"/>
                </a:solidFill>
                <a:latin typeface="Calibri"/>
                <a:ea typeface="Calibri"/>
                <a:cs typeface="Calibri"/>
                <a:sym typeface="Calibri"/>
              </a:rPr>
              <a:t> 2</a:t>
            </a:r>
            <a:r>
              <a:rPr lang="en-GB" sz="5000" b="1" dirty="0">
                <a:solidFill>
                  <a:schemeClr val="tx1"/>
                </a:solidFill>
                <a:latin typeface="Calibri"/>
                <a:ea typeface="Calibri"/>
                <a:cs typeface="Calibri"/>
                <a:sym typeface="Calibri"/>
              </a:rPr>
              <a:t>: </a:t>
            </a:r>
            <a:r>
              <a:rPr lang="en-US" sz="5000" b="1" dirty="0">
                <a:solidFill>
                  <a:schemeClr val="dk1"/>
                </a:solidFill>
                <a:latin typeface="Calibri"/>
                <a:ea typeface="Calibri"/>
                <a:cs typeface="Calibri"/>
                <a:sym typeface="Calibri"/>
              </a:rPr>
              <a:t>Rahmenwerke, Modelle und internationale Standards für Nachhaltigkeit</a:t>
            </a:r>
            <a:endParaRPr lang="en-US" dirty="0"/>
          </a:p>
        </p:txBody>
      </p:sp>
      <p:sp>
        <p:nvSpPr>
          <p:cNvPr id="135" name="Google Shape;135;p7">
            <a:extLst>
              <a:ext uri="{FF2B5EF4-FFF2-40B4-BE49-F238E27FC236}">
                <a16:creationId xmlns:a16="http://schemas.microsoft.com/office/drawing/2014/main" id="{F3139C83-DE57-357A-D8A4-7F021B1A7A6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24</a:t>
            </a:fld>
            <a:endParaRPr/>
          </a:p>
        </p:txBody>
      </p:sp>
    </p:spTree>
    <p:extLst>
      <p:ext uri="{BB962C8B-B14F-4D97-AF65-F5344CB8AC3E}">
        <p14:creationId xmlns:p14="http://schemas.microsoft.com/office/powerpoint/2010/main" val="3668149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472F45-25B7-0101-49B5-DDCDCF16D2B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E89E74-2D7E-0352-C405-33CE40DAF33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1664C15-78FE-B40D-8753-9D8EA3FDA14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25</a:t>
            </a:fld>
            <a:endParaRPr/>
          </a:p>
        </p:txBody>
      </p:sp>
      <p:sp>
        <p:nvSpPr>
          <p:cNvPr id="2" name="Google Shape;154;g34519fc2d75_0_8">
            <a:extLst>
              <a:ext uri="{FF2B5EF4-FFF2-40B4-BE49-F238E27FC236}">
                <a16:creationId xmlns:a16="http://schemas.microsoft.com/office/drawing/2014/main" id="{B2473D67-2E23-E6A6-5DEB-2C1F7E78CEAB}"/>
              </a:ext>
            </a:extLst>
          </p:cNvPr>
          <p:cNvSpPr txBox="1"/>
          <p:nvPr/>
        </p:nvSpPr>
        <p:spPr>
          <a:xfrm>
            <a:off x="1336525" y="2678131"/>
            <a:ext cx="15163800" cy="4862829"/>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Verpflichtungen von Regierungen und internationalen Gremien zur Steuerung globaler Nachhaltigkeitsmaßnahmen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 der Regel eher </a:t>
            </a:r>
            <a:r>
              <a:rPr lang="en-US" sz="3000" b="1" i="1" dirty="0">
                <a:solidFill>
                  <a:schemeClr val="dk1"/>
                </a:solidFill>
                <a:latin typeface="Calibri"/>
                <a:ea typeface="Calibri"/>
                <a:cs typeface="Calibri"/>
                <a:sym typeface="Calibri"/>
              </a:rPr>
              <a:t>weit gefasste strategische Rahmenwerke </a:t>
            </a:r>
            <a:r>
              <a:rPr lang="en-US" sz="3000" dirty="0">
                <a:solidFill>
                  <a:schemeClr val="dk1"/>
                </a:solidFill>
                <a:latin typeface="Calibri"/>
                <a:ea typeface="Calibri"/>
                <a:cs typeface="Calibri"/>
                <a:sym typeface="Calibri"/>
              </a:rPr>
              <a:t>als verbindliche Gesetze</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Beeinflussen die Schaffung von Normen und Vereinbarungen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Beispiele: Emissionsreduzierung, Ziele für nachhaltige Entwicklung</a:t>
            </a:r>
          </a:p>
        </p:txBody>
      </p:sp>
      <p:sp>
        <p:nvSpPr>
          <p:cNvPr id="3" name="Google Shape;155;g34519fc2d75_0_8">
            <a:extLst>
              <a:ext uri="{FF2B5EF4-FFF2-40B4-BE49-F238E27FC236}">
                <a16:creationId xmlns:a16="http://schemas.microsoft.com/office/drawing/2014/main" id="{B0B2C048-5572-E421-9B7E-6F72635086A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Was sind globale Richtlinien?</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D79F1D12-313F-3EAC-B536-E0CFA5BA86D3}"/>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5272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540432C-01A0-6AB6-8086-44936685FD9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B1ECB57-9CD9-412C-439B-BB1D360E740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48F1829-A70C-28B9-EF01-E1FAC24758D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26</a:t>
            </a:fld>
            <a:endParaRPr/>
          </a:p>
        </p:txBody>
      </p:sp>
      <p:sp>
        <p:nvSpPr>
          <p:cNvPr id="2" name="Google Shape;154;g34519fc2d75_0_8">
            <a:extLst>
              <a:ext uri="{FF2B5EF4-FFF2-40B4-BE49-F238E27FC236}">
                <a16:creationId xmlns:a16="http://schemas.microsoft.com/office/drawing/2014/main" id="{318FCEDB-25C5-B79C-C5E0-59BB5846A1E7}"/>
              </a:ext>
            </a:extLst>
          </p:cNvPr>
          <p:cNvSpPr txBox="1"/>
          <p:nvPr/>
        </p:nvSpPr>
        <p:spPr>
          <a:xfrm>
            <a:off x="1368927" y="2708445"/>
            <a:ext cx="15163800" cy="5016718"/>
          </a:xfrm>
          <a:prstGeom prst="rect">
            <a:avLst/>
          </a:prstGeom>
          <a:noFill/>
          <a:ln>
            <a:noFill/>
          </a:ln>
        </p:spPr>
        <p:txBody>
          <a:bodyPr spcFirstLastPara="1" wrap="square" lIns="91425" tIns="45700" rIns="91425" bIns="45700" anchor="t" anchorCtr="0">
            <a:spAutoFit/>
          </a:bodyPr>
          <a:lstStyle/>
          <a:p>
            <a:pPr marL="622300" lvl="0" indent="-558800" algn="just">
              <a:spcBef>
                <a:spcPts val="1200"/>
              </a:spcBef>
              <a:buClr>
                <a:srgbClr val="04A6C2"/>
              </a:buClr>
              <a:buSzPts val="2500"/>
              <a:buFont typeface="Noto Sans Symbols"/>
              <a:buChar char="⮚"/>
            </a:pPr>
            <a:r>
              <a:rPr lang="en-US" sz="3000" dirty="0">
                <a:solidFill>
                  <a:schemeClr val="dk1"/>
                </a:solidFill>
                <a:latin typeface="Calibri"/>
                <a:ea typeface="Calibri"/>
                <a:cs typeface="Calibri"/>
                <a:sym typeface="Calibri"/>
              </a:rPr>
              <a:t>Globaler Pakt zur </a:t>
            </a:r>
            <a:r>
              <a:rPr lang="en-US" sz="3000" b="1" i="1" dirty="0">
                <a:solidFill>
                  <a:schemeClr val="dk1"/>
                </a:solidFill>
                <a:latin typeface="Calibri"/>
                <a:ea typeface="Calibri"/>
                <a:cs typeface="Calibri"/>
                <a:sym typeface="Calibri"/>
              </a:rPr>
              <a:t>Begrenzung der Erderwärmung </a:t>
            </a:r>
            <a:r>
              <a:rPr lang="en-US" sz="3000" dirty="0">
                <a:solidFill>
                  <a:schemeClr val="dk1"/>
                </a:solidFill>
                <a:latin typeface="Calibri"/>
                <a:ea typeface="Calibri"/>
                <a:cs typeface="Calibri"/>
                <a:sym typeface="Calibri"/>
              </a:rPr>
              <a:t>auf 1,5 °C</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Reduzierung der Treibhausgasemissionen</a:t>
            </a:r>
          </a:p>
          <a:p>
            <a:pPr marL="622300" marR="0" lvl="0" indent="-558800" algn="just" rtl="0">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Anwendung auf die darstellenden Künste:</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Maßnahmen zur Verringerung des CO2-Fußabdrucks </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Verbesserung der Abfallwirtschaft</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Verringerung der Auswirkungen der Mobilität</a:t>
            </a:r>
          </a:p>
          <a:p>
            <a:pPr marL="63500" marR="0" lvl="0" algn="just" rtl="0">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Verwendung recycelbarer Materialien</a:t>
            </a:r>
          </a:p>
        </p:txBody>
      </p:sp>
      <p:sp>
        <p:nvSpPr>
          <p:cNvPr id="3" name="Google Shape;155;g34519fc2d75_0_8">
            <a:extLst>
              <a:ext uri="{FF2B5EF4-FFF2-40B4-BE49-F238E27FC236}">
                <a16:creationId xmlns:a16="http://schemas.microsoft.com/office/drawing/2014/main" id="{CD15BD4B-AC59-DFDE-6138-66AD4A3877B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Pariser Abkommen (2015)</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BF151289-20A1-36A0-5292-4A73E429CBB5}"/>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7774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DE3CF2-BDEC-2A0D-F4E5-BCB575FDF2D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E8A532DA-894F-9190-BB45-4369FDF25C2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C099037-1D44-9A0A-B5A4-CFE3D494C9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27</a:t>
            </a:fld>
            <a:endParaRPr/>
          </a:p>
        </p:txBody>
      </p:sp>
      <p:sp>
        <p:nvSpPr>
          <p:cNvPr id="2" name="Google Shape;154;g34519fc2d75_0_8">
            <a:extLst>
              <a:ext uri="{FF2B5EF4-FFF2-40B4-BE49-F238E27FC236}">
                <a16:creationId xmlns:a16="http://schemas.microsoft.com/office/drawing/2014/main" id="{510C7B22-60F5-AABE-F1D0-D9F1BEB7D92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2015 von allen 193 UN-Mitgliedstaaten verabschiedet</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Vision: </a:t>
            </a:r>
            <a:r>
              <a:rPr lang="en-US" sz="3000" dirty="0">
                <a:solidFill>
                  <a:schemeClr val="dk1"/>
                </a:solidFill>
                <a:latin typeface="Calibri"/>
                <a:ea typeface="Calibri"/>
                <a:cs typeface="Calibri"/>
                <a:sym typeface="Calibri"/>
              </a:rPr>
              <a:t>Menschen, Planet, Wohlstand, Frieden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17 Ziele für nachhaltige Entwicklung und 169 Unterziele (wirtschaftlich, sozial, ökologisch), die bis 2030 erreicht werden sollen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Befasst sich mit Armut, Ungleichheit, Klimawandel, </a:t>
            </a:r>
            <a:r>
              <a:rPr lang="en-US" sz="3000" dirty="0" err="1">
                <a:solidFill>
                  <a:schemeClr val="dk1"/>
                </a:solidFill>
                <a:latin typeface="Calibri"/>
                <a:ea typeface="Calibri"/>
                <a:cs typeface="Calibri"/>
                <a:sym typeface="Calibri"/>
              </a:rPr>
              <a:t>Umweltzerstörung</a:t>
            </a:r>
            <a:r>
              <a:rPr lang="en-US" sz="3000" dirty="0">
                <a:solidFill>
                  <a:schemeClr val="dk1"/>
                </a:solidFill>
                <a:latin typeface="Calibri"/>
                <a:ea typeface="Calibri"/>
                <a:cs typeface="Calibri"/>
                <a:sym typeface="Calibri"/>
              </a:rPr>
              <a:t>, geschlechtsspezifische </a:t>
            </a:r>
            <a:r>
              <a:rPr lang="en-US" sz="3000" dirty="0" err="1">
                <a:solidFill>
                  <a:schemeClr val="dk1"/>
                </a:solidFill>
                <a:latin typeface="Calibri"/>
                <a:ea typeface="Calibri"/>
                <a:cs typeface="Calibri"/>
                <a:sym typeface="Calibri"/>
              </a:rPr>
              <a:t>Ungerechtigkeit</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23A58E45-09A6-CDCC-CEFB-20BE69DFAC2E}"/>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und die SDGs</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21CD6428-DC20-890C-8E7A-CB5B4BCD835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 name="Picture 5" descr="Qué es la Agenda 2030 y cómo participa España? | Blog eCityclic">
            <a:extLst>
              <a:ext uri="{FF2B5EF4-FFF2-40B4-BE49-F238E27FC236}">
                <a16:creationId xmlns:a16="http://schemas.microsoft.com/office/drawing/2014/main" id="{ED65EFAC-1F79-8ED2-0C8C-882EC10DFCE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295"/>
          <a:stretch/>
        </p:blipFill>
        <p:spPr bwMode="auto">
          <a:xfrm>
            <a:off x="9878518" y="6004560"/>
            <a:ext cx="8298794" cy="3915329"/>
          </a:xfrm>
          <a:prstGeom prst="rect">
            <a:avLst/>
          </a:prstGeom>
          <a:noFill/>
        </p:spPr>
      </p:pic>
    </p:spTree>
    <p:extLst>
      <p:ext uri="{BB962C8B-B14F-4D97-AF65-F5344CB8AC3E}">
        <p14:creationId xmlns:p14="http://schemas.microsoft.com/office/powerpoint/2010/main" val="88092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2011F06-51C8-1620-F7B6-69DE2A8B02A8}"/>
            </a:ext>
          </a:extLst>
        </p:cNvPr>
        <p:cNvGrpSpPr/>
        <p:nvPr/>
      </p:nvGrpSpPr>
      <p:grpSpPr>
        <a:xfrm>
          <a:off x="0" y="0"/>
          <a:ext cx="0" cy="0"/>
          <a:chOff x="0" y="0"/>
          <a:chExt cx="0" cy="0"/>
        </a:xfrm>
      </p:grpSpPr>
      <p:pic>
        <p:nvPicPr>
          <p:cNvPr id="4" name="Imagen 2" descr="Interfaz de usuario gráfica&#10;&#10;El contenido generado por IA puede ser incorrecto.">
            <a:extLst>
              <a:ext uri="{FF2B5EF4-FFF2-40B4-BE49-F238E27FC236}">
                <a16:creationId xmlns:a16="http://schemas.microsoft.com/office/drawing/2014/main" id="{1C52BCF0-6BC4-B6E5-12C8-7891CEE54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45777" y="2876208"/>
            <a:ext cx="9342223" cy="4944579"/>
          </a:xfrm>
          <a:prstGeom prst="rect">
            <a:avLst/>
          </a:prstGeom>
        </p:spPr>
      </p:pic>
      <p:sp>
        <p:nvSpPr>
          <p:cNvPr id="142" name="Google Shape;142;g34519fc2d75_0_0">
            <a:extLst>
              <a:ext uri="{FF2B5EF4-FFF2-40B4-BE49-F238E27FC236}">
                <a16:creationId xmlns:a16="http://schemas.microsoft.com/office/drawing/2014/main" id="{F93798F6-E6C5-0F9F-59D6-258E5365EA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89FAC51-67C1-053F-409E-D318774DA80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28</a:t>
            </a:fld>
            <a:endParaRPr/>
          </a:p>
        </p:txBody>
      </p:sp>
      <p:sp>
        <p:nvSpPr>
          <p:cNvPr id="2" name="Google Shape;154;g34519fc2d75_0_8">
            <a:extLst>
              <a:ext uri="{FF2B5EF4-FFF2-40B4-BE49-F238E27FC236}">
                <a16:creationId xmlns:a16="http://schemas.microsoft.com/office/drawing/2014/main" id="{0C603CC6-33DB-F999-AF44-15A77E249DA8}"/>
              </a:ext>
            </a:extLst>
          </p:cNvPr>
          <p:cNvSpPr txBox="1"/>
          <p:nvPr/>
        </p:nvSpPr>
        <p:spPr>
          <a:xfrm>
            <a:off x="1336525" y="2678131"/>
            <a:ext cx="7755009" cy="6709489"/>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Rolle der darstellenden Künste:</a:t>
            </a:r>
          </a:p>
          <a:p>
            <a:pPr marL="520700" marR="0" lvl="0" indent="-457200" algn="just" rtl="0">
              <a:spcBef>
                <a:spcPts val="1200"/>
              </a:spcBef>
              <a:spcAft>
                <a:spcPts val="0"/>
              </a:spcAft>
              <a:buClr>
                <a:srgbClr val="04A6C2"/>
              </a:buClr>
              <a:buSzPts val="2500"/>
              <a:buFont typeface="Arial" panose="020B0604020202020204" pitchFamily="34" charset="0"/>
              <a:buChar char="•"/>
            </a:pPr>
            <a:r>
              <a:rPr lang="en-US" sz="3000" dirty="0" err="1">
                <a:solidFill>
                  <a:schemeClr val="dk1"/>
                </a:solidFill>
                <a:latin typeface="Calibri"/>
                <a:ea typeface="Calibri"/>
                <a:cs typeface="Calibri"/>
                <a:sym typeface="Calibri"/>
              </a:rPr>
              <a:t>Sensibilisierung</a:t>
            </a:r>
            <a:r>
              <a:rPr lang="en-US" sz="3000" dirty="0">
                <a:solidFill>
                  <a:schemeClr val="dk1"/>
                </a:solidFill>
                <a:latin typeface="Calibri"/>
                <a:ea typeface="Calibri"/>
                <a:cs typeface="Calibri"/>
                <a:sym typeface="Calibri"/>
              </a:rPr>
              <a:t> und Aufklärung des Publikums</a:t>
            </a:r>
          </a:p>
          <a:p>
            <a:pPr marL="520700" marR="0" lvl="0" indent="-457200" algn="just" rtl="0">
              <a:spcBef>
                <a:spcPts val="1200"/>
              </a:spcBef>
              <a:spcAft>
                <a:spcPts val="0"/>
              </a:spcAft>
              <a:buClr>
                <a:srgbClr val="04A6C2"/>
              </a:buClr>
              <a:buSzPts val="2500"/>
              <a:buFont typeface="Arial" panose="020B0604020202020204" pitchFamily="34" charset="0"/>
              <a:buChar char="•"/>
            </a:pPr>
            <a:r>
              <a:rPr lang="en-US" sz="3000" dirty="0" err="1">
                <a:solidFill>
                  <a:schemeClr val="dk1"/>
                </a:solidFill>
                <a:latin typeface="Calibri"/>
                <a:ea typeface="Calibri"/>
                <a:cs typeface="Calibri"/>
                <a:sym typeface="Calibri"/>
              </a:rPr>
              <a:t>Förderung</a:t>
            </a:r>
            <a:r>
              <a:rPr lang="en-US" sz="3000" dirty="0">
                <a:solidFill>
                  <a:schemeClr val="dk1"/>
                </a:solidFill>
                <a:latin typeface="Calibri"/>
                <a:ea typeface="Calibri"/>
                <a:cs typeface="Calibri"/>
                <a:sym typeface="Calibri"/>
              </a:rPr>
              <a:t> sozialer und ökologischer Veränderungen</a:t>
            </a:r>
          </a:p>
          <a:p>
            <a:pPr marL="63500" marR="0" lvl="0" algn="just" rtl="0">
              <a:spcBef>
                <a:spcPts val="1200"/>
              </a:spcBef>
              <a:spcAft>
                <a:spcPts val="0"/>
              </a:spcAft>
              <a:buClr>
                <a:srgbClr val="04A6C2"/>
              </a:buClr>
              <a:buSzPts val="2500"/>
            </a:pPr>
            <a:r>
              <a:rPr lang="en-US" sz="3000" b="1" dirty="0" err="1">
                <a:solidFill>
                  <a:schemeClr val="dk1"/>
                </a:solidFill>
                <a:latin typeface="Calibri"/>
                <a:ea typeface="Calibri"/>
                <a:cs typeface="Calibri"/>
                <a:sym typeface="Calibri"/>
              </a:rPr>
              <a:t>Beispiele</a:t>
            </a:r>
            <a:r>
              <a:rPr lang="en-US" sz="3000" b="1" dirty="0">
                <a:solidFill>
                  <a:schemeClr val="dk1"/>
                </a:solidFill>
                <a:latin typeface="Calibri"/>
                <a:ea typeface="Calibri"/>
                <a:cs typeface="Calibri"/>
                <a:sym typeface="Calibri"/>
              </a:rPr>
              <a:t>:</a:t>
            </a:r>
          </a:p>
          <a:p>
            <a:pPr marL="63500" marR="0" lvl="0" algn="just" rtl="0">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4 </a:t>
            </a:r>
            <a:r>
              <a:rPr lang="en-US" sz="3000" dirty="0">
                <a:solidFill>
                  <a:schemeClr val="dk1"/>
                </a:solidFill>
                <a:latin typeface="Calibri"/>
                <a:ea typeface="Calibri"/>
                <a:cs typeface="Calibri"/>
                <a:sym typeface="Calibri"/>
              </a:rPr>
              <a:t>– Hochwertige Bildung; </a:t>
            </a:r>
            <a:r>
              <a:rPr lang="en-US" sz="3000" b="1" dirty="0">
                <a:solidFill>
                  <a:schemeClr val="dk1"/>
                </a:solidFill>
                <a:latin typeface="Calibri"/>
                <a:ea typeface="Calibri"/>
                <a:cs typeface="Calibri"/>
                <a:sym typeface="Calibri"/>
              </a:rPr>
              <a:t>SDG 5 </a:t>
            </a:r>
            <a:r>
              <a:rPr lang="en-US" sz="3000" dirty="0">
                <a:solidFill>
                  <a:schemeClr val="dk1"/>
                </a:solidFill>
                <a:latin typeface="Calibri"/>
                <a:ea typeface="Calibri"/>
                <a:cs typeface="Calibri"/>
                <a:sym typeface="Calibri"/>
              </a:rPr>
              <a:t>– Geschlechtergleichstellung; </a:t>
            </a:r>
            <a:r>
              <a:rPr lang="en-US" sz="3000" b="1" dirty="0">
                <a:solidFill>
                  <a:schemeClr val="dk1"/>
                </a:solidFill>
                <a:latin typeface="Calibri"/>
                <a:ea typeface="Calibri"/>
                <a:cs typeface="Calibri"/>
                <a:sym typeface="Calibri"/>
              </a:rPr>
              <a:t>SDG 7 </a:t>
            </a:r>
            <a:r>
              <a:rPr lang="en-US" sz="3000" dirty="0">
                <a:solidFill>
                  <a:schemeClr val="dk1"/>
                </a:solidFill>
                <a:latin typeface="Calibri"/>
                <a:ea typeface="Calibri"/>
                <a:cs typeface="Calibri"/>
                <a:sym typeface="Calibri"/>
              </a:rPr>
              <a:t>– Saubere Energie; </a:t>
            </a:r>
          </a:p>
          <a:p>
            <a:pPr marL="63500" marR="0" lvl="0" algn="just" rtl="0">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10 </a:t>
            </a:r>
            <a:r>
              <a:rPr lang="en-US" sz="3000" dirty="0">
                <a:solidFill>
                  <a:schemeClr val="dk1"/>
                </a:solidFill>
                <a:latin typeface="Calibri"/>
                <a:ea typeface="Calibri"/>
                <a:cs typeface="Calibri"/>
                <a:sym typeface="Calibri"/>
              </a:rPr>
              <a:t>– Weniger Ungleichheiten; </a:t>
            </a:r>
            <a:r>
              <a:rPr lang="en-US" sz="3000" b="1" dirty="0">
                <a:solidFill>
                  <a:schemeClr val="dk1"/>
                </a:solidFill>
                <a:latin typeface="Calibri"/>
                <a:ea typeface="Calibri"/>
                <a:cs typeface="Calibri"/>
                <a:sym typeface="Calibri"/>
              </a:rPr>
              <a:t>SDG 12 </a:t>
            </a:r>
            <a:r>
              <a:rPr lang="en-US" sz="3000" dirty="0">
                <a:solidFill>
                  <a:schemeClr val="dk1"/>
                </a:solidFill>
                <a:latin typeface="Calibri"/>
                <a:ea typeface="Calibri"/>
                <a:cs typeface="Calibri"/>
                <a:sym typeface="Calibri"/>
              </a:rPr>
              <a:t>– Nachhaltiger Konsum und Produktion</a:t>
            </a:r>
          </a:p>
          <a:p>
            <a:pPr marL="63500" marR="0" lvl="0" algn="just" rtl="0">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13 </a:t>
            </a:r>
            <a:r>
              <a:rPr lang="en-US" sz="3000" dirty="0">
                <a:solidFill>
                  <a:schemeClr val="dk1"/>
                </a:solidFill>
                <a:latin typeface="Calibri"/>
                <a:ea typeface="Calibri"/>
                <a:cs typeface="Calibri"/>
                <a:sym typeface="Calibri"/>
              </a:rPr>
              <a:t>– Maßnahmen zum Klimaschutz</a:t>
            </a:r>
          </a:p>
        </p:txBody>
      </p:sp>
      <p:sp>
        <p:nvSpPr>
          <p:cNvPr id="3" name="Google Shape;155;g34519fc2d75_0_8">
            <a:extLst>
              <a:ext uri="{FF2B5EF4-FFF2-40B4-BE49-F238E27FC236}">
                <a16:creationId xmlns:a16="http://schemas.microsoft.com/office/drawing/2014/main" id="{A3E2FA6D-D0D8-7CD0-4D98-8361B29574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und die SDGs</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A255DECF-575A-4D1F-4E80-2E784CD239B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33768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92EC24B-183F-D791-E305-1D8B288515E7}"/>
            </a:ext>
          </a:extLst>
        </p:cNvPr>
        <p:cNvGrpSpPr/>
        <p:nvPr/>
      </p:nvGrpSpPr>
      <p:grpSpPr>
        <a:xfrm>
          <a:off x="0" y="0"/>
          <a:ext cx="0" cy="0"/>
          <a:chOff x="0" y="0"/>
          <a:chExt cx="0" cy="0"/>
        </a:xfrm>
      </p:grpSpPr>
      <p:pic>
        <p:nvPicPr>
          <p:cNvPr id="4" name="Imagen 4" descr="Diagrama&#10;&#10;El contenido generado por IA puede ser incorrecto.">
            <a:extLst>
              <a:ext uri="{FF2B5EF4-FFF2-40B4-BE49-F238E27FC236}">
                <a16:creationId xmlns:a16="http://schemas.microsoft.com/office/drawing/2014/main" id="{2759F4C6-15EA-93EF-B077-D4DB2D234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40452" y="2423464"/>
            <a:ext cx="7081701" cy="5929797"/>
          </a:xfrm>
          <a:prstGeom prst="rect">
            <a:avLst/>
          </a:prstGeom>
        </p:spPr>
      </p:pic>
      <p:sp>
        <p:nvSpPr>
          <p:cNvPr id="142" name="Google Shape;142;g34519fc2d75_0_0">
            <a:extLst>
              <a:ext uri="{FF2B5EF4-FFF2-40B4-BE49-F238E27FC236}">
                <a16:creationId xmlns:a16="http://schemas.microsoft.com/office/drawing/2014/main" id="{EF8D2886-24C9-6FCE-6C63-2C04E4CE9A0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FD80D8E-31AC-D0E8-0D55-44FF79E5A4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29</a:t>
            </a:fld>
            <a:endParaRPr/>
          </a:p>
        </p:txBody>
      </p:sp>
      <p:sp>
        <p:nvSpPr>
          <p:cNvPr id="2" name="Google Shape;154;g34519fc2d75_0_8">
            <a:extLst>
              <a:ext uri="{FF2B5EF4-FFF2-40B4-BE49-F238E27FC236}">
                <a16:creationId xmlns:a16="http://schemas.microsoft.com/office/drawing/2014/main" id="{205DC147-7ECF-1256-E577-5D81EF5F7C34}"/>
              </a:ext>
            </a:extLst>
          </p:cNvPr>
          <p:cNvSpPr txBox="1"/>
          <p:nvPr/>
        </p:nvSpPr>
        <p:spPr>
          <a:xfrm>
            <a:off x="1336525" y="3308483"/>
            <a:ext cx="9403927" cy="4555053"/>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EU-Fahrplan für Klimaneutralität bis 2050</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Politiken und Maßnahmen, um Europa zum ersten klimaneutralen Kontinent </a:t>
            </a:r>
            <a:r>
              <a:rPr lang="en-US" sz="3000" dirty="0" err="1">
                <a:solidFill>
                  <a:schemeClr val="dk1"/>
                </a:solidFill>
                <a:latin typeface="Calibri"/>
                <a:ea typeface="Calibri"/>
                <a:cs typeface="Calibri"/>
                <a:sym typeface="Calibri"/>
              </a:rPr>
              <a:t>zu</a:t>
            </a:r>
            <a:r>
              <a:rPr lang="en-US" sz="3000" dirty="0">
                <a:solidFill>
                  <a:schemeClr val="dk1"/>
                </a:solidFill>
                <a:latin typeface="Calibri"/>
                <a:ea typeface="Calibri"/>
                <a:cs typeface="Calibri"/>
                <a:sym typeface="Calibri"/>
              </a:rPr>
              <a:t> </a:t>
            </a:r>
            <a:r>
              <a:rPr lang="en-US" sz="3000" dirty="0" err="1">
                <a:solidFill>
                  <a:schemeClr val="dk1"/>
                </a:solidFill>
                <a:latin typeface="Calibri"/>
                <a:ea typeface="Calibri"/>
                <a:cs typeface="Calibri"/>
                <a:sym typeface="Calibri"/>
              </a:rPr>
              <a:t>machen</a:t>
            </a:r>
            <a:endParaRPr lang="en-US" sz="3000" dirty="0">
              <a:solidFill>
                <a:schemeClr val="dk1"/>
              </a:solidFill>
              <a:latin typeface="Calibri"/>
              <a:ea typeface="Calibri"/>
              <a:cs typeface="Calibri"/>
              <a:sym typeface="Calibri"/>
            </a:endParaRP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Umfasst Reformen in den Bereichen Energie, Verkehr, Landwirtschaft und Industrie</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Auswirkungen auf den Kultursektor: </a:t>
            </a:r>
            <a:r>
              <a:rPr lang="en-US" sz="3000" dirty="0">
                <a:solidFill>
                  <a:schemeClr val="dk1"/>
                </a:solidFill>
                <a:latin typeface="Calibri"/>
                <a:ea typeface="Calibri"/>
                <a:cs typeface="Calibri"/>
                <a:sym typeface="Calibri"/>
              </a:rPr>
              <a:t>Förderung umweltfreundlicher </a:t>
            </a:r>
            <a:r>
              <a:rPr lang="en-US" sz="3000" dirty="0" err="1">
                <a:solidFill>
                  <a:schemeClr val="dk1"/>
                </a:solidFill>
                <a:latin typeface="Calibri"/>
                <a:ea typeface="Calibri"/>
                <a:cs typeface="Calibri"/>
                <a:sym typeface="Calibri"/>
              </a:rPr>
              <a:t>Produktionsmethoden</a:t>
            </a:r>
            <a:r>
              <a:rPr lang="en-US" sz="3000" dirty="0">
                <a:solidFill>
                  <a:schemeClr val="dk1"/>
                </a:solidFill>
                <a:latin typeface="Calibri"/>
                <a:ea typeface="Calibri"/>
                <a:cs typeface="Calibri"/>
                <a:sym typeface="Calibri"/>
              </a:rPr>
              <a:t> und geringere Umweltbelastung von Veranstaltungen</a:t>
            </a:r>
          </a:p>
        </p:txBody>
      </p:sp>
      <p:sp>
        <p:nvSpPr>
          <p:cNvPr id="3" name="Google Shape;155;g34519fc2d75_0_8">
            <a:extLst>
              <a:ext uri="{FF2B5EF4-FFF2-40B4-BE49-F238E27FC236}">
                <a16:creationId xmlns:a16="http://schemas.microsoft.com/office/drawing/2014/main" id="{966E9BF9-7849-5986-3ACB-123F4788E0F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Europäischer Green Deal</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6448CEBE-A27C-2BA6-4908-7DB52B50385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6402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Grundlagen der Nachhaltigkeit</a:t>
            </a:r>
            <a:endParaRPr sz="5000" dirty="0">
              <a:solidFill>
                <a:schemeClr val="dk1"/>
              </a:solidFill>
              <a:latin typeface="Calibri"/>
              <a:ea typeface="Calibri"/>
              <a:cs typeface="Calibri"/>
              <a:sym typeface="Calibri"/>
            </a:endParaRPr>
          </a:p>
        </p:txBody>
      </p:sp>
      <p:sp>
        <p:nvSpPr>
          <p:cNvPr id="145" name="Google Shape;145;g34519fc2d75_0_0"/>
          <p:cNvSpPr txBox="1"/>
          <p:nvPr/>
        </p:nvSpPr>
        <p:spPr>
          <a:xfrm>
            <a:off x="1176775" y="2355200"/>
            <a:ext cx="16306800" cy="5786159"/>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Was ist Nachhaltigkeit? </a:t>
            </a:r>
            <a:r>
              <a:rPr lang="en-GB" sz="3000" dirty="0">
                <a:solidFill>
                  <a:schemeClr val="dk1"/>
                </a:solidFill>
                <a:latin typeface="Calibri"/>
                <a:ea typeface="Calibri"/>
                <a:cs typeface="Calibri"/>
                <a:sym typeface="Calibri"/>
              </a:rPr>
              <a:t> – </a:t>
            </a:r>
            <a:r>
              <a:rPr lang="en-US" sz="3000" dirty="0">
                <a:solidFill>
                  <a:schemeClr val="dk1"/>
                </a:solidFill>
                <a:latin typeface="Calibri"/>
                <a:ea typeface="Calibri"/>
                <a:cs typeface="Calibri"/>
                <a:sym typeface="Calibri"/>
              </a:rPr>
              <a:t>Nachhaltigkeit ist definiert als die Fähigkeit, natürliche Ressourcen zu schonen und ein angemessenes Gleichgewicht zwischen menschlichen Bedürfnissen und Umweltschutz zu wahren.</a:t>
            </a:r>
          </a:p>
          <a:p>
            <a:pPr marL="63500" marR="0" lvl="0" algn="just" rtl="0">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Wann entstand das Konzept der Nachhaltigkeit?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Das Konzept der Nachhaltigkeit wurde 1987 mit der Veröffentlichung des Brundtland-Berichts mit dem offiziellen Titel „Unsere gemeinsame Zukunft” der Weltkommission für Umwelt und Entwicklung konsolidiert. Dieses einflussreiche Dokument führte den Begriff der </a:t>
            </a:r>
            <a:r>
              <a:rPr lang="en-US" sz="3000" b="1" dirty="0">
                <a:solidFill>
                  <a:schemeClr val="dk1"/>
                </a:solidFill>
                <a:latin typeface="Calibri"/>
                <a:ea typeface="Calibri"/>
                <a:cs typeface="Calibri"/>
                <a:sym typeface="Calibri"/>
              </a:rPr>
              <a:t>nachhaltigen Entwicklung </a:t>
            </a:r>
            <a:r>
              <a:rPr lang="en-US" sz="3000" dirty="0">
                <a:solidFill>
                  <a:schemeClr val="dk1"/>
                </a:solidFill>
                <a:latin typeface="Calibri"/>
                <a:ea typeface="Calibri"/>
                <a:cs typeface="Calibri"/>
                <a:sym typeface="Calibri"/>
              </a:rPr>
              <a:t>ein, der oft </a:t>
            </a:r>
            <a:r>
              <a:rPr lang="en-US" sz="3000" b="1" dirty="0">
                <a:solidFill>
                  <a:schemeClr val="dk1"/>
                </a:solidFill>
                <a:latin typeface="Calibri"/>
                <a:ea typeface="Calibri"/>
                <a:cs typeface="Calibri"/>
                <a:sym typeface="Calibri"/>
              </a:rPr>
              <a:t>synonym mit Nachhaltigkeit </a:t>
            </a:r>
            <a:r>
              <a:rPr lang="en-US" sz="3000" dirty="0">
                <a:solidFill>
                  <a:schemeClr val="dk1"/>
                </a:solidFill>
                <a:latin typeface="Calibri"/>
                <a:ea typeface="Calibri"/>
                <a:cs typeface="Calibri"/>
                <a:sym typeface="Calibri"/>
              </a:rPr>
              <a:t>verwendet wird, und legte den theoretischen Grundstein für moderne Umwelt- und Sozialverantwortung.</a:t>
            </a:r>
            <a:endParaRPr sz="3000" dirty="0">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F3797A-EB29-FA66-6B4F-2A4D49B7EC9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BFA4F39-47AD-81B5-6A76-51A842ED23F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262CA17-674F-BA93-8437-E33123A5692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30</a:t>
            </a:fld>
            <a:endParaRPr/>
          </a:p>
        </p:txBody>
      </p:sp>
      <p:sp>
        <p:nvSpPr>
          <p:cNvPr id="2" name="Google Shape;154;g34519fc2d75_0_8">
            <a:extLst>
              <a:ext uri="{FF2B5EF4-FFF2-40B4-BE49-F238E27FC236}">
                <a16:creationId xmlns:a16="http://schemas.microsoft.com/office/drawing/2014/main" id="{5BCB8030-C5B6-B3A3-0213-AC1BFF62C149}"/>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Verbindliche Gesetze und Vorschriften </a:t>
            </a:r>
            <a:r>
              <a:rPr lang="en-US" sz="3000" dirty="0">
                <a:solidFill>
                  <a:schemeClr val="dk1"/>
                </a:solidFill>
                <a:latin typeface="30"/>
                <a:ea typeface="Calibri"/>
                <a:cs typeface="Calibri"/>
                <a:sym typeface="Calibri"/>
              </a:rPr>
              <a:t>von Regierungen oder öffentlichen Institutionen (z. B. EU)</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Die Einhaltung ist eine gesetzliche Verpflichtung</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Einige erfordern eine Zertifizierung durch eine akkreditierte Stelle</a:t>
            </a:r>
          </a:p>
        </p:txBody>
      </p:sp>
      <p:sp>
        <p:nvSpPr>
          <p:cNvPr id="3" name="Google Shape;155;g34519fc2d75_0_8">
            <a:extLst>
              <a:ext uri="{FF2B5EF4-FFF2-40B4-BE49-F238E27FC236}">
                <a16:creationId xmlns:a16="http://schemas.microsoft.com/office/drawing/2014/main" id="{84BB5F8B-864D-0A0C-1738-89A3AE89BBD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Was ist Gesetzgebung?</a:t>
            </a:r>
          </a:p>
        </p:txBody>
      </p:sp>
      <p:sp>
        <p:nvSpPr>
          <p:cNvPr id="5" name="Google Shape;143;g34519fc2d75_0_0">
            <a:extLst>
              <a:ext uri="{FF2B5EF4-FFF2-40B4-BE49-F238E27FC236}">
                <a16:creationId xmlns:a16="http://schemas.microsoft.com/office/drawing/2014/main" id="{E9A9A0ED-B783-C0C2-22D8-E5610BEAA1C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318A354-FB8A-89E1-7411-79B8D71E21FB}"/>
              </a:ext>
            </a:extLst>
          </p:cNvPr>
          <p:cNvSpPr txBox="1"/>
          <p:nvPr/>
        </p:nvSpPr>
        <p:spPr>
          <a:xfrm>
            <a:off x="1326696" y="6665101"/>
            <a:ext cx="15163800" cy="286228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Regeln können sich direkt auf die Arbeitsweise </a:t>
            </a:r>
            <a:r>
              <a:rPr lang="en-US" sz="3000" dirty="0" err="1">
                <a:solidFill>
                  <a:schemeClr val="dk1"/>
                </a:solidFill>
                <a:latin typeface="30"/>
                <a:ea typeface="Calibri"/>
                <a:cs typeface="Calibri"/>
                <a:sym typeface="Calibri"/>
              </a:rPr>
              <a:t>von Organisationen</a:t>
            </a:r>
            <a:r>
              <a:rPr lang="en-US" sz="3000" dirty="0">
                <a:solidFill>
                  <a:schemeClr val="dk1"/>
                </a:solidFill>
                <a:latin typeface="30"/>
                <a:ea typeface="Calibri"/>
                <a:cs typeface="Calibri"/>
                <a:sym typeface="Calibri"/>
              </a:rPr>
              <a:t> auswirken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Nicht alle gelten für jede kulturelle </a:t>
            </a:r>
            <a:r>
              <a:rPr lang="en-US" sz="3000" dirty="0" err="1">
                <a:solidFill>
                  <a:schemeClr val="dk1"/>
                </a:solidFill>
                <a:latin typeface="30"/>
                <a:ea typeface="Calibri"/>
                <a:cs typeface="Calibri"/>
                <a:sym typeface="Calibri"/>
              </a:rPr>
              <a:t>Organisation</a:t>
            </a:r>
            <a:endParaRPr lang="en-US" sz="3000" dirty="0">
              <a:solidFill>
                <a:schemeClr val="dk1"/>
              </a:solidFill>
              <a:latin typeface="30"/>
              <a:ea typeface="Calibri"/>
              <a:cs typeface="Calibri"/>
              <a:sym typeface="Calibri"/>
            </a:endParaRP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Die Anwendbarkeit hängt ab von: </a:t>
            </a:r>
            <a:br>
              <a:rPr lang="en-US" sz="3000" dirty="0">
                <a:solidFill>
                  <a:schemeClr val="dk1"/>
                </a:solidFill>
                <a:latin typeface="30"/>
                <a:ea typeface="Calibri"/>
                <a:cs typeface="Calibri"/>
                <a:sym typeface="Calibri"/>
              </a:rPr>
            </a:br>
            <a:r>
              <a:rPr lang="en-US" sz="3000" dirty="0">
                <a:solidFill>
                  <a:schemeClr val="dk1"/>
                </a:solidFill>
                <a:latin typeface="30"/>
                <a:ea typeface="Calibri"/>
                <a:cs typeface="Calibri"/>
                <a:sym typeface="Calibri"/>
              </a:rPr>
              <a:t>Art der Tätigkeit;       Größe und Finanzierung;    Anzahl der Mitarbeiter;        Andere Variablen</a:t>
            </a:r>
          </a:p>
        </p:txBody>
      </p:sp>
      <p:sp>
        <p:nvSpPr>
          <p:cNvPr id="7" name="Google Shape;155;g34519fc2d75_0_8">
            <a:extLst>
              <a:ext uri="{FF2B5EF4-FFF2-40B4-BE49-F238E27FC236}">
                <a16:creationId xmlns:a16="http://schemas.microsoft.com/office/drawing/2014/main" id="{625C23FA-6F3F-33D0-54AF-625B33A887BE}"/>
              </a:ext>
            </a:extLst>
          </p:cNvPr>
          <p:cNvSpPr txBox="1"/>
          <p:nvPr/>
        </p:nvSpPr>
        <p:spPr>
          <a:xfrm>
            <a:off x="2338621" y="571077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Warum dies für die Kunst wichtig ist</a:t>
            </a:r>
          </a:p>
        </p:txBody>
      </p:sp>
    </p:spTree>
    <p:extLst>
      <p:ext uri="{BB962C8B-B14F-4D97-AF65-F5344CB8AC3E}">
        <p14:creationId xmlns:p14="http://schemas.microsoft.com/office/powerpoint/2010/main" val="1014673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1FBABF4-360F-2686-DD30-E5CABE1A85D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8F5315DB-D2F4-AF67-49B7-BC0FCB404DE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87A849E-9EC8-580A-26B4-2C9AAEBDEEF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31</a:t>
            </a:fld>
            <a:endParaRPr/>
          </a:p>
        </p:txBody>
      </p:sp>
      <p:sp>
        <p:nvSpPr>
          <p:cNvPr id="2" name="Google Shape;154;g34519fc2d75_0_8">
            <a:extLst>
              <a:ext uri="{FF2B5EF4-FFF2-40B4-BE49-F238E27FC236}">
                <a16:creationId xmlns:a16="http://schemas.microsoft.com/office/drawing/2014/main" id="{E22FCB62-8788-AA5B-1396-C417C2B33C98}"/>
              </a:ext>
            </a:extLst>
          </p:cNvPr>
          <p:cNvSpPr txBox="1"/>
          <p:nvPr/>
        </p:nvSpPr>
        <p:spPr>
          <a:xfrm>
            <a:off x="1336525" y="2892270"/>
            <a:ext cx="15163800" cy="286228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Neue EU-Richtlinie für detaillierte ESG-Offenlegungen ersetzt NFRD</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Hauptthemen: ESG-Auswirkungen, Risiken, Chancen, doppelte Wesentlichkeit, gesamte Wertschöpfungskette</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Große </a:t>
            </a:r>
            <a:r>
              <a:rPr lang="en-US" sz="3000" dirty="0" err="1">
                <a:solidFill>
                  <a:schemeClr val="dk1"/>
                </a:solidFill>
                <a:latin typeface="30"/>
                <a:ea typeface="Calibri"/>
                <a:cs typeface="Calibri"/>
                <a:sym typeface="Calibri"/>
              </a:rPr>
              <a:t>Kulturorganisationen </a:t>
            </a:r>
            <a:r>
              <a:rPr lang="en-US" sz="3000" dirty="0">
                <a:solidFill>
                  <a:schemeClr val="dk1"/>
                </a:solidFill>
                <a:latin typeface="30"/>
                <a:ea typeface="Calibri"/>
                <a:cs typeface="Calibri"/>
                <a:sym typeface="Calibri"/>
              </a:rPr>
              <a:t>müssen über ihre ökologischen und sozialen Auswirkungen berichten, um die Transparenz zu verbessern</a:t>
            </a:r>
          </a:p>
        </p:txBody>
      </p:sp>
      <p:sp>
        <p:nvSpPr>
          <p:cNvPr id="3" name="Google Shape;155;g34519fc2d75_0_8">
            <a:extLst>
              <a:ext uri="{FF2B5EF4-FFF2-40B4-BE49-F238E27FC236}">
                <a16:creationId xmlns:a16="http://schemas.microsoft.com/office/drawing/2014/main" id="{649787ED-DCEA-A5E3-DE30-6F1FFFEE7D06}"/>
              </a:ext>
            </a:extLst>
          </p:cNvPr>
          <p:cNvSpPr txBox="1"/>
          <p:nvPr/>
        </p:nvSpPr>
        <p:spPr>
          <a:xfrm>
            <a:off x="1126825" y="132288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Richtlinie über die Nachhaltigkeitsberichterstattung von Unternehmen (CSRD)</a:t>
            </a:r>
          </a:p>
        </p:txBody>
      </p:sp>
      <p:sp>
        <p:nvSpPr>
          <p:cNvPr id="5" name="Google Shape;143;g34519fc2d75_0_0">
            <a:extLst>
              <a:ext uri="{FF2B5EF4-FFF2-40B4-BE49-F238E27FC236}">
                <a16:creationId xmlns:a16="http://schemas.microsoft.com/office/drawing/2014/main" id="{F7333BC2-AC9C-0951-15DF-308ACEE8D0C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BA9041BF-658E-0547-351D-E1A93A25018B}"/>
              </a:ext>
            </a:extLst>
          </p:cNvPr>
          <p:cNvSpPr txBox="1"/>
          <p:nvPr/>
        </p:nvSpPr>
        <p:spPr>
          <a:xfrm>
            <a:off x="1336525" y="7094418"/>
            <a:ext cx="15163800" cy="286228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Verpflichtet große EU-Unternehmen zur Berichterstattung über nichtfinanzielle Informationen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Umfasst soziale, ökologische, menschenrechtliche und korruptionsbekämpfende Aspekte</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Gilt für große/öffentlich finanzierte Kultureinrichtungen; bildet die Grundlage für die CSRD</a:t>
            </a:r>
          </a:p>
        </p:txBody>
      </p:sp>
      <p:sp>
        <p:nvSpPr>
          <p:cNvPr id="8" name="Google Shape;155;g34519fc2d75_0_8">
            <a:extLst>
              <a:ext uri="{FF2B5EF4-FFF2-40B4-BE49-F238E27FC236}">
                <a16:creationId xmlns:a16="http://schemas.microsoft.com/office/drawing/2014/main" id="{A6D28C83-CCEB-8C88-1147-EFF038F39F2C}"/>
              </a:ext>
            </a:extLst>
          </p:cNvPr>
          <p:cNvSpPr txBox="1"/>
          <p:nvPr/>
        </p:nvSpPr>
        <p:spPr>
          <a:xfrm>
            <a:off x="900597" y="6080059"/>
            <a:ext cx="16486805"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Richtlinie über die nichtfinanzielle Berichterstattung (NFRD)</a:t>
            </a:r>
          </a:p>
        </p:txBody>
      </p:sp>
    </p:spTree>
    <p:extLst>
      <p:ext uri="{BB962C8B-B14F-4D97-AF65-F5344CB8AC3E}">
        <p14:creationId xmlns:p14="http://schemas.microsoft.com/office/powerpoint/2010/main" val="3571374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91C126B-CD76-28A4-432D-4CD13089FA8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A29B66-81F0-8E54-EF9F-EC3BFC2D42E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48F29B2-8797-30E9-4526-3756BF55EC3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32</a:t>
            </a:fld>
            <a:endParaRPr/>
          </a:p>
        </p:txBody>
      </p:sp>
      <p:sp>
        <p:nvSpPr>
          <p:cNvPr id="2" name="Google Shape;154;g34519fc2d75_0_8">
            <a:extLst>
              <a:ext uri="{FF2B5EF4-FFF2-40B4-BE49-F238E27FC236}">
                <a16:creationId xmlns:a16="http://schemas.microsoft.com/office/drawing/2014/main" id="{8B1793C8-CB56-4D61-6DD4-C1EDABF4B006}"/>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Klassifizierung ökologisch nachhaltiger Wirtschaftstätigkeiten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Misst den Anteil der Aktivitäten, die mit den Umweltzielen der EU im Einklang stehen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Hilft </a:t>
            </a:r>
            <a:r>
              <a:rPr lang="en-US" sz="3000" dirty="0" err="1">
                <a:solidFill>
                  <a:schemeClr val="dk1"/>
                </a:solidFill>
                <a:latin typeface="30"/>
                <a:ea typeface="Calibri"/>
                <a:cs typeface="Calibri"/>
                <a:sym typeface="Calibri"/>
              </a:rPr>
              <a:t>Kulturorganisationen dabei</a:t>
            </a:r>
            <a:r>
              <a:rPr lang="en-US" sz="3000" dirty="0">
                <a:solidFill>
                  <a:schemeClr val="dk1"/>
                </a:solidFill>
                <a:latin typeface="30"/>
                <a:ea typeface="Calibri"/>
                <a:cs typeface="Calibri"/>
                <a:sym typeface="Calibri"/>
              </a:rPr>
              <a:t>, nachhaltige Aktivitäten zu identifizieren und Zugang zu grünen Finanzmitteln zu erhalten</a:t>
            </a:r>
          </a:p>
        </p:txBody>
      </p:sp>
      <p:sp>
        <p:nvSpPr>
          <p:cNvPr id="3" name="Google Shape;155;g34519fc2d75_0_8">
            <a:extLst>
              <a:ext uri="{FF2B5EF4-FFF2-40B4-BE49-F238E27FC236}">
                <a16:creationId xmlns:a16="http://schemas.microsoft.com/office/drawing/2014/main" id="{A160504B-519D-4A2A-8720-A4E102C1CDE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EU-Taxonomie</a:t>
            </a:r>
          </a:p>
        </p:txBody>
      </p:sp>
      <p:sp>
        <p:nvSpPr>
          <p:cNvPr id="5" name="Google Shape;143;g34519fc2d75_0_0">
            <a:extLst>
              <a:ext uri="{FF2B5EF4-FFF2-40B4-BE49-F238E27FC236}">
                <a16:creationId xmlns:a16="http://schemas.microsoft.com/office/drawing/2014/main" id="{722390D1-0749-5A81-C884-0F741F936E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B2DF299-87CC-F10B-DBD0-0188085B8122}"/>
              </a:ext>
            </a:extLst>
          </p:cNvPr>
          <p:cNvSpPr txBox="1"/>
          <p:nvPr/>
        </p:nvSpPr>
        <p:spPr>
          <a:xfrm>
            <a:off x="1341445" y="6644564"/>
            <a:ext cx="15163800" cy="3323946"/>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Legt Mindeststandards für die Energieeffizienz fest; </a:t>
            </a:r>
            <a:r>
              <a:rPr lang="en-US" sz="3000" dirty="0" err="1">
                <a:solidFill>
                  <a:schemeClr val="dk1"/>
                </a:solidFill>
                <a:latin typeface="30"/>
                <a:ea typeface="Calibri"/>
                <a:cs typeface="Calibri"/>
                <a:sym typeface="Calibri"/>
              </a:rPr>
              <a:t>Dekarbonisierung </a:t>
            </a:r>
            <a:r>
              <a:rPr lang="en-US" sz="3000" dirty="0">
                <a:solidFill>
                  <a:schemeClr val="dk1"/>
                </a:solidFill>
                <a:latin typeface="30"/>
                <a:ea typeface="Calibri"/>
                <a:cs typeface="Calibri"/>
                <a:sym typeface="Calibri"/>
              </a:rPr>
              <a:t>von Gebäuden bis 2050</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Zielt auf Gebäude mit der schlechtesten Leistung ab, schafft fossile Brennstoffkessel bis 2040 ab</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Kulturelle Einrichtungen müssen möglicherweise renoviert werden; Finanzmittel sind verfügbar, aber die Umsetzung kann schwierig sein</a:t>
            </a:r>
          </a:p>
        </p:txBody>
      </p:sp>
      <p:sp>
        <p:nvSpPr>
          <p:cNvPr id="8" name="Google Shape;155;g34519fc2d75_0_8">
            <a:extLst>
              <a:ext uri="{FF2B5EF4-FFF2-40B4-BE49-F238E27FC236}">
                <a16:creationId xmlns:a16="http://schemas.microsoft.com/office/drawing/2014/main" id="{643DA2A5-9AA4-D5DA-2602-0B863EE8F684}"/>
              </a:ext>
            </a:extLst>
          </p:cNvPr>
          <p:cNvSpPr txBox="1"/>
          <p:nvPr/>
        </p:nvSpPr>
        <p:spPr>
          <a:xfrm>
            <a:off x="1049225" y="5347386"/>
            <a:ext cx="16639168"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Richtlinie über die Gesamtenergieeffizienz von Gebäuden (EPBD)</a:t>
            </a:r>
          </a:p>
        </p:txBody>
      </p:sp>
    </p:spTree>
    <p:extLst>
      <p:ext uri="{BB962C8B-B14F-4D97-AF65-F5344CB8AC3E}">
        <p14:creationId xmlns:p14="http://schemas.microsoft.com/office/powerpoint/2010/main" val="1242104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E7231D-1765-6CA9-3356-B803D04E29F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7920F50-E494-2A4A-2079-FBF09D4E864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CC3535F-956D-E65D-95F1-3A4DEC29640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33</a:t>
            </a:fld>
            <a:endParaRPr/>
          </a:p>
        </p:txBody>
      </p:sp>
      <p:sp>
        <p:nvSpPr>
          <p:cNvPr id="2" name="Google Shape;154;g34519fc2d75_0_8">
            <a:extLst>
              <a:ext uri="{FF2B5EF4-FFF2-40B4-BE49-F238E27FC236}">
                <a16:creationId xmlns:a16="http://schemas.microsoft.com/office/drawing/2014/main" id="{56446EDC-0F70-A453-0B48-2593F1FE312E}"/>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Fördert erneuerbare Energien, Eigenverbrauch, Energiegemeinschaften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Ermöglicht die Installation erneuerbarer Energiequellen (z. B. Sonnenkollektoren)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Theater/Veranstaltungsorte können Eigenverbrauch betreiben, Subventionen erhalten und die Energieauswirkungen reduzieren</a:t>
            </a:r>
          </a:p>
        </p:txBody>
      </p:sp>
      <p:sp>
        <p:nvSpPr>
          <p:cNvPr id="3" name="Google Shape;155;g34519fc2d75_0_8">
            <a:extLst>
              <a:ext uri="{FF2B5EF4-FFF2-40B4-BE49-F238E27FC236}">
                <a16:creationId xmlns:a16="http://schemas.microsoft.com/office/drawing/2014/main" id="{2A33B25E-108C-157A-B4A5-A8854733C3B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dirty="0">
                <a:solidFill>
                  <a:schemeClr val="tx1"/>
                </a:solidFill>
                <a:latin typeface="Calibri"/>
                <a:ea typeface="Calibri"/>
                <a:cs typeface="Calibri"/>
                <a:sym typeface="Calibri"/>
              </a:rPr>
              <a:t>Richtlinie über </a:t>
            </a:r>
            <a:r>
              <a:rPr lang="es-ES" sz="5000" b="1" dirty="0" err="1">
                <a:solidFill>
                  <a:schemeClr val="tx1"/>
                </a:solidFill>
                <a:latin typeface="Calibri"/>
                <a:ea typeface="Calibri"/>
                <a:cs typeface="Calibri"/>
                <a:sym typeface="Calibri"/>
              </a:rPr>
              <a:t>erneuerbare </a:t>
            </a:r>
            <a:r>
              <a:rPr lang="es-ES" sz="5000" b="1" dirty="0">
                <a:solidFill>
                  <a:schemeClr val="tx1"/>
                </a:solidFill>
                <a:latin typeface="Calibri"/>
                <a:ea typeface="Calibri"/>
                <a:cs typeface="Calibri"/>
                <a:sym typeface="Calibri"/>
              </a:rPr>
              <a:t>Energien (RED II)</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58AFBFFC-30DC-D171-D7E8-8A021B9C914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A3E47C5-E951-794B-A9DF-3597F0682C78}"/>
              </a:ext>
            </a:extLst>
          </p:cNvPr>
          <p:cNvSpPr txBox="1"/>
          <p:nvPr/>
        </p:nvSpPr>
        <p:spPr>
          <a:xfrm>
            <a:off x="1341445" y="7004324"/>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Legt verbindliche Ziele für die Reduzierung des Energieverbrauchs fest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Obligatorische Energieeinsparungen, Energieaudits für große </a:t>
            </a:r>
            <a:r>
              <a:rPr lang="en-US" sz="3000" dirty="0" err="1">
                <a:solidFill>
                  <a:schemeClr val="dk1"/>
                </a:solidFill>
                <a:latin typeface="30"/>
                <a:ea typeface="Calibri"/>
                <a:cs typeface="Calibri"/>
                <a:sym typeface="Calibri"/>
              </a:rPr>
              <a:t>Organisationen</a:t>
            </a:r>
            <a:endParaRPr lang="en-US" sz="3000" dirty="0">
              <a:solidFill>
                <a:schemeClr val="dk1"/>
              </a:solidFill>
              <a:latin typeface="30"/>
              <a:ea typeface="Calibri"/>
              <a:cs typeface="Calibri"/>
              <a:sym typeface="Calibri"/>
            </a:endParaRP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Kulturelle Veranstaltungsorte sollten je nach nationalen Plänen Energieaudits durchführen</a:t>
            </a:r>
          </a:p>
        </p:txBody>
      </p:sp>
      <p:sp>
        <p:nvSpPr>
          <p:cNvPr id="8" name="Google Shape;155;g34519fc2d75_0_8">
            <a:extLst>
              <a:ext uri="{FF2B5EF4-FFF2-40B4-BE49-F238E27FC236}">
                <a16:creationId xmlns:a16="http://schemas.microsoft.com/office/drawing/2014/main" id="{70BED7E7-5A00-CADA-89EC-0D23875F56D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Energieeffizienzrichtlinie (EED)</a:t>
            </a:r>
          </a:p>
        </p:txBody>
      </p:sp>
    </p:spTree>
    <p:extLst>
      <p:ext uri="{BB962C8B-B14F-4D97-AF65-F5344CB8AC3E}">
        <p14:creationId xmlns:p14="http://schemas.microsoft.com/office/powerpoint/2010/main" val="110477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7713804-7D6A-3BEB-454B-F44D202ABC63}"/>
            </a:ext>
          </a:extLst>
        </p:cNvPr>
        <p:cNvGrpSpPr/>
        <p:nvPr/>
      </p:nvGrpSpPr>
      <p:grpSpPr>
        <a:xfrm>
          <a:off x="0" y="0"/>
          <a:ext cx="0" cy="0"/>
          <a:chOff x="0" y="0"/>
          <a:chExt cx="0" cy="0"/>
        </a:xfrm>
      </p:grpSpPr>
      <p:sp>
        <p:nvSpPr>
          <p:cNvPr id="5" name="Google Shape;143;g34519fc2d75_0_0">
            <a:extLst>
              <a:ext uri="{FF2B5EF4-FFF2-40B4-BE49-F238E27FC236}">
                <a16:creationId xmlns:a16="http://schemas.microsoft.com/office/drawing/2014/main" id="{6FB9C5CB-847F-B0D2-CE6C-26AA6BE4569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g34519fc2d75_0_0">
            <a:extLst>
              <a:ext uri="{FF2B5EF4-FFF2-40B4-BE49-F238E27FC236}">
                <a16:creationId xmlns:a16="http://schemas.microsoft.com/office/drawing/2014/main" id="{F4E9ED9F-6F1F-48AC-ADBB-DD2E9C3F63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414D497-3AEC-7CD1-C0E2-28905B0618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34</a:t>
            </a:fld>
            <a:endParaRPr/>
          </a:p>
        </p:txBody>
      </p:sp>
      <p:sp>
        <p:nvSpPr>
          <p:cNvPr id="2" name="Google Shape;154;g34519fc2d75_0_8">
            <a:extLst>
              <a:ext uri="{FF2B5EF4-FFF2-40B4-BE49-F238E27FC236}">
                <a16:creationId xmlns:a16="http://schemas.microsoft.com/office/drawing/2014/main" id="{CAEA852A-DE1A-15EF-5B7E-E612A5B6FD8D}"/>
              </a:ext>
            </a:extLst>
          </p:cNvPr>
          <p:cNvSpPr txBox="1"/>
          <p:nvPr/>
        </p:nvSpPr>
        <p:spPr>
          <a:xfrm>
            <a:off x="1336525" y="2678131"/>
            <a:ext cx="15163800" cy="193895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Stellt sicher, dass Produkte nachhaltig, langlebig und kreislauffähig sind</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Beinhaltet einen digitalen Produktpass</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Kulturgüter (Kostüme, Kulissen) sollten Ökodesign-Kriterien erfüllen</a:t>
            </a:r>
          </a:p>
        </p:txBody>
      </p:sp>
      <p:sp>
        <p:nvSpPr>
          <p:cNvPr id="3" name="Google Shape;155;g34519fc2d75_0_8">
            <a:extLst>
              <a:ext uri="{FF2B5EF4-FFF2-40B4-BE49-F238E27FC236}">
                <a16:creationId xmlns:a16="http://schemas.microsoft.com/office/drawing/2014/main" id="{1C18D83F-FB9B-D3EB-E868-9231BA46ED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Ökodesign-Verordnung für nachhaltige Produkte (ERSP</a:t>
            </a:r>
            <a:r>
              <a:rPr lang="es-ES" sz="5000" b="1" dirty="0">
                <a:solidFill>
                  <a:schemeClr val="tx1"/>
                </a:solidFill>
                <a:latin typeface="Calibri"/>
                <a:ea typeface="Calibri"/>
                <a:cs typeface="Calibri"/>
                <a:sym typeface="Calibri"/>
              </a:rPr>
              <a:t>)</a:t>
            </a:r>
            <a:endParaRPr lang="en-US" sz="5000" b="1" dirty="0">
              <a:solidFill>
                <a:schemeClr val="tx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49693FDD-4F04-A4FA-B8CA-75CA33A72666}"/>
              </a:ext>
            </a:extLst>
          </p:cNvPr>
          <p:cNvSpPr txBox="1"/>
          <p:nvPr/>
        </p:nvSpPr>
        <p:spPr>
          <a:xfrm>
            <a:off x="1341445" y="7004324"/>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Legt Energieeffizienzanforderungen für Beleuchtungsprodukte fest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Bühnen-/Studiobeleuchtung oft ausgenommen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a:t>
            </a:r>
            <a:r>
              <a:rPr lang="en-US" sz="3000" dirty="0" err="1">
                <a:solidFill>
                  <a:schemeClr val="dk1"/>
                </a:solidFill>
                <a:latin typeface="30"/>
                <a:ea typeface="Calibri"/>
                <a:cs typeface="Calibri"/>
                <a:sym typeface="Calibri"/>
              </a:rPr>
              <a:t>Organisationen </a:t>
            </a:r>
            <a:r>
              <a:rPr lang="en-US" sz="3000" dirty="0">
                <a:solidFill>
                  <a:schemeClr val="dk1"/>
                </a:solidFill>
                <a:latin typeface="30"/>
                <a:ea typeface="Calibri"/>
                <a:cs typeface="Calibri"/>
                <a:sym typeface="Calibri"/>
              </a:rPr>
              <a:t>sollten künstlerische Anforderungen und Effizienz gegeneinander abwägen</a:t>
            </a:r>
          </a:p>
        </p:txBody>
      </p:sp>
      <p:sp>
        <p:nvSpPr>
          <p:cNvPr id="8" name="Google Shape;155;g34519fc2d75_0_8">
            <a:extLst>
              <a:ext uri="{FF2B5EF4-FFF2-40B4-BE49-F238E27FC236}">
                <a16:creationId xmlns:a16="http://schemas.microsoft.com/office/drawing/2014/main" id="{EE512AA9-A1E4-9B82-0322-7569959ED362}"/>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t>
            </a:r>
            <a:r>
              <a:rPr lang="en-US" sz="5000" b="1" dirty="0" err="1">
                <a:solidFill>
                  <a:schemeClr val="tx1"/>
                </a:solidFill>
                <a:latin typeface="Calibri"/>
                <a:ea typeface="Calibri"/>
                <a:cs typeface="Calibri"/>
                <a:sym typeface="Calibri"/>
              </a:rPr>
              <a:t>Ökodesign</a:t>
            </a:r>
            <a:r>
              <a:rPr lang="en-US" sz="5000" b="1" dirty="0">
                <a:solidFill>
                  <a:schemeClr val="tx1"/>
                </a:solidFill>
                <a:latin typeface="Calibri"/>
                <a:ea typeface="Calibri"/>
                <a:cs typeface="Calibri"/>
                <a:sym typeface="Calibri"/>
              </a:rPr>
              <a:t>-Verordnung für Lichtquellen</a:t>
            </a:r>
          </a:p>
        </p:txBody>
      </p:sp>
    </p:spTree>
    <p:extLst>
      <p:ext uri="{BB962C8B-B14F-4D97-AF65-F5344CB8AC3E}">
        <p14:creationId xmlns:p14="http://schemas.microsoft.com/office/powerpoint/2010/main" val="1299863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50B2C8B-1A30-CC00-A0C1-94AD847BCAE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2074162-2182-D44D-7A1B-EEC9B776441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7E9581B-66EF-E670-C378-7FD947520ED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35</a:t>
            </a:fld>
            <a:endParaRPr/>
          </a:p>
        </p:txBody>
      </p:sp>
      <p:sp>
        <p:nvSpPr>
          <p:cNvPr id="2" name="Google Shape;154;g34519fc2d75_0_8">
            <a:extLst>
              <a:ext uri="{FF2B5EF4-FFF2-40B4-BE49-F238E27FC236}">
                <a16:creationId xmlns:a16="http://schemas.microsoft.com/office/drawing/2014/main" id="{322571AA-5C06-D8DE-47E4-48FC0BA06C90}"/>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Legt die Abfallhierarchie fest: Vermeidung, Wiederverwendung, Recycling, Entsorgung</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Definiert Verantwortlichkeiten, einschließlich der erweiterten Herstellerverantwortung</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Förderung von Wiederverwendung und Recycling bei Requisiten, Kostümen und Produktion</a:t>
            </a:r>
          </a:p>
        </p:txBody>
      </p:sp>
      <p:sp>
        <p:nvSpPr>
          <p:cNvPr id="3" name="Google Shape;155;g34519fc2d75_0_8">
            <a:extLst>
              <a:ext uri="{FF2B5EF4-FFF2-40B4-BE49-F238E27FC236}">
                <a16:creationId xmlns:a16="http://schemas.microsoft.com/office/drawing/2014/main" id="{10C1F229-C2C7-BA16-89F6-0F8592487D3B}"/>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Abfallrahmenrichtlinie</a:t>
            </a:r>
          </a:p>
        </p:txBody>
      </p:sp>
      <p:sp>
        <p:nvSpPr>
          <p:cNvPr id="5" name="Google Shape;143;g34519fc2d75_0_0">
            <a:extLst>
              <a:ext uri="{FF2B5EF4-FFF2-40B4-BE49-F238E27FC236}">
                <a16:creationId xmlns:a16="http://schemas.microsoft.com/office/drawing/2014/main" id="{B01F0857-C8A3-CB89-8811-74B27A001E0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20A3A219-2118-80E2-3DD5-C18D7A227EE8}"/>
              </a:ext>
            </a:extLst>
          </p:cNvPr>
          <p:cNvSpPr txBox="1"/>
          <p:nvPr/>
        </p:nvSpPr>
        <p:spPr>
          <a:xfrm>
            <a:off x="1341445" y="7004324"/>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Verbietet oder beschränkt bestimmte Einwegkunststoffe</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Verlangt alternative Materialien, Kennzeichnung, Abfallreduzierung</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Bei Veranstaltungen sollten Einwegkunststoffe in der Gastronomie und bei Verpackungen vermieden werden</a:t>
            </a:r>
          </a:p>
        </p:txBody>
      </p:sp>
      <p:sp>
        <p:nvSpPr>
          <p:cNvPr id="8" name="Google Shape;155;g34519fc2d75_0_8">
            <a:extLst>
              <a:ext uri="{FF2B5EF4-FFF2-40B4-BE49-F238E27FC236}">
                <a16:creationId xmlns:a16="http://schemas.microsoft.com/office/drawing/2014/main" id="{F0CADAE3-6F1F-C3F2-F8EA-1D3361908B8D}"/>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Einwegkunststoffrichtlinie</a:t>
            </a:r>
          </a:p>
        </p:txBody>
      </p:sp>
    </p:spTree>
    <p:extLst>
      <p:ext uri="{BB962C8B-B14F-4D97-AF65-F5344CB8AC3E}">
        <p14:creationId xmlns:p14="http://schemas.microsoft.com/office/powerpoint/2010/main" val="278858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826BE16-5F38-A6A5-FDD8-132D71574AD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0128A766-B10C-4D24-F812-5381B151DE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1819425-D955-E742-190C-40775EE82FB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36</a:t>
            </a:fld>
            <a:endParaRPr/>
          </a:p>
        </p:txBody>
      </p:sp>
      <p:sp>
        <p:nvSpPr>
          <p:cNvPr id="2" name="Google Shape;154;g34519fc2d75_0_8">
            <a:extLst>
              <a:ext uri="{FF2B5EF4-FFF2-40B4-BE49-F238E27FC236}">
                <a16:creationId xmlns:a16="http://schemas.microsoft.com/office/drawing/2014/main" id="{6538EBF8-34F2-4045-8322-439EDCB9293B}"/>
              </a:ext>
            </a:extLst>
          </p:cNvPr>
          <p:cNvSpPr txBox="1"/>
          <p:nvPr/>
        </p:nvSpPr>
        <p:spPr>
          <a:xfrm>
            <a:off x="1336525" y="2678131"/>
            <a:ext cx="15163800" cy="193895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Umfasst Design, Sammlung, Recycling und digitalen Pass für Batterien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Erfordert Angaben zu Recyclinganteil, Haltbarkeit und Rückverfolgbarkeit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Verantwortungsvoller Umgang mit Batterien in Geräten</a:t>
            </a:r>
          </a:p>
        </p:txBody>
      </p:sp>
      <p:sp>
        <p:nvSpPr>
          <p:cNvPr id="3" name="Google Shape;155;g34519fc2d75_0_8">
            <a:extLst>
              <a:ext uri="{FF2B5EF4-FFF2-40B4-BE49-F238E27FC236}">
                <a16:creationId xmlns:a16="http://schemas.microsoft.com/office/drawing/2014/main" id="{5F2303E8-83AC-D01D-493C-9A69D44A3C5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Verordnung über Batterien und Altbatterien</a:t>
            </a:r>
          </a:p>
        </p:txBody>
      </p:sp>
      <p:sp>
        <p:nvSpPr>
          <p:cNvPr id="5" name="Google Shape;143;g34519fc2d75_0_0">
            <a:extLst>
              <a:ext uri="{FF2B5EF4-FFF2-40B4-BE49-F238E27FC236}">
                <a16:creationId xmlns:a16="http://schemas.microsoft.com/office/drawing/2014/main" id="{6BF9B285-7DB6-D92D-55D9-1C817B6865A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66327BE-6917-F6BA-A9DD-A630951F9212}"/>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Begrenzt die Verwendung gefährlicher Stoffe in elektronischen Geräten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Umfasst Blei, Quecksilber, Cadmium usw.</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Kulturelle Organisationen müssen die Konformität ihrer Geräte sicherstellen</a:t>
            </a:r>
          </a:p>
        </p:txBody>
      </p:sp>
      <p:sp>
        <p:nvSpPr>
          <p:cNvPr id="8" name="Google Shape;155;g34519fc2d75_0_8">
            <a:extLst>
              <a:ext uri="{FF2B5EF4-FFF2-40B4-BE49-F238E27FC236}">
                <a16:creationId xmlns:a16="http://schemas.microsoft.com/office/drawing/2014/main" id="{802548F6-A3D7-6E31-E56A-C40A69645C2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Beschränkung der Verwendung gefährlicher Stoffe (RoHS)</a:t>
            </a:r>
          </a:p>
        </p:txBody>
      </p:sp>
    </p:spTree>
    <p:extLst>
      <p:ext uri="{BB962C8B-B14F-4D97-AF65-F5344CB8AC3E}">
        <p14:creationId xmlns:p14="http://schemas.microsoft.com/office/powerpoint/2010/main" val="1261039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6BA7695-2ABE-832B-25F7-2FB701DAF3A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1CD0D66-8376-3C04-2669-8E089AA881E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D78691-316F-4900-6F4F-1E3587760AB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37</a:t>
            </a:fld>
            <a:endParaRPr/>
          </a:p>
        </p:txBody>
      </p:sp>
      <p:sp>
        <p:nvSpPr>
          <p:cNvPr id="2" name="Google Shape;154;g34519fc2d75_0_8">
            <a:extLst>
              <a:ext uri="{FF2B5EF4-FFF2-40B4-BE49-F238E27FC236}">
                <a16:creationId xmlns:a16="http://schemas.microsoft.com/office/drawing/2014/main" id="{55DB1AA7-8759-B64C-64C6-AEFB5DF5D2CD}"/>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Regelt die Straßenbenutzungsgebühren für schwere Nutzfahrzeuge</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Gebühren basieren auf CO₂-Emissionen und Umweltverschmutzung</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Reiseveranstalter müssen möglicherweise mit höheren Kosten rechnen; umweltfreundlichere Fahrzeuge können zu einer Senkung der Gebühren führen</a:t>
            </a:r>
          </a:p>
        </p:txBody>
      </p:sp>
      <p:sp>
        <p:nvSpPr>
          <p:cNvPr id="3" name="Google Shape;155;g34519fc2d75_0_8">
            <a:extLst>
              <a:ext uri="{FF2B5EF4-FFF2-40B4-BE49-F238E27FC236}">
                <a16:creationId xmlns:a16="http://schemas.microsoft.com/office/drawing/2014/main" id="{3D92F53C-16B7-CFBE-D298-E39F223A131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err="1">
                <a:solidFill>
                  <a:schemeClr val="tx1"/>
                </a:solidFill>
                <a:latin typeface="Calibri"/>
                <a:ea typeface="Calibri"/>
                <a:cs typeface="Calibri"/>
                <a:sym typeface="Calibri"/>
              </a:rPr>
              <a:t>Eurovignetten</a:t>
            </a:r>
            <a:r>
              <a:rPr lang="en-US" sz="5000" b="1" dirty="0">
                <a:solidFill>
                  <a:schemeClr val="tx1"/>
                </a:solidFill>
                <a:latin typeface="Calibri"/>
                <a:ea typeface="Calibri"/>
                <a:cs typeface="Calibri"/>
                <a:sym typeface="Calibri"/>
              </a:rPr>
              <a:t>-Richtlinie</a:t>
            </a:r>
          </a:p>
        </p:txBody>
      </p:sp>
      <p:sp>
        <p:nvSpPr>
          <p:cNvPr id="5" name="Google Shape;143;g34519fc2d75_0_0">
            <a:extLst>
              <a:ext uri="{FF2B5EF4-FFF2-40B4-BE49-F238E27FC236}">
                <a16:creationId xmlns:a16="http://schemas.microsoft.com/office/drawing/2014/main" id="{D5970042-EEA4-9162-08FC-E2DE3D4060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7DFB8BF6-3E9C-974B-AA98-0CCD83ACEE49}"/>
              </a:ext>
            </a:extLst>
          </p:cNvPr>
          <p:cNvSpPr txBox="1"/>
          <p:nvPr/>
        </p:nvSpPr>
        <p:spPr>
          <a:xfrm>
            <a:off x="1341445" y="7004324"/>
            <a:ext cx="15163800" cy="286228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Kohlenstoffpreisregelung für Gebäude und Straßenverkehr ab 2027</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Kraftstofflieferanten kaufen Emissionszertifikate, wodurch die Kosten für fossile Brennstoffe steigen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Auswirkungen: Der Kultursektor könnte mit höheren Energie- und Transportkosten konfrontiert werden</a:t>
            </a:r>
          </a:p>
        </p:txBody>
      </p:sp>
      <p:sp>
        <p:nvSpPr>
          <p:cNvPr id="8" name="Google Shape;155;g34519fc2d75_0_8">
            <a:extLst>
              <a:ext uri="{FF2B5EF4-FFF2-40B4-BE49-F238E27FC236}">
                <a16:creationId xmlns:a16="http://schemas.microsoft.com/office/drawing/2014/main" id="{05A5A34E-15AE-5E00-611D-EFE3FC1C805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EU-Emissionshandelssystem 2 (EU ETS 2)</a:t>
            </a:r>
          </a:p>
        </p:txBody>
      </p:sp>
    </p:spTree>
    <p:extLst>
      <p:ext uri="{BB962C8B-B14F-4D97-AF65-F5344CB8AC3E}">
        <p14:creationId xmlns:p14="http://schemas.microsoft.com/office/powerpoint/2010/main" val="773443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770921-3ECE-5C2B-2211-66AD7617192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30975D-D528-39E9-46D8-BD922A59EE6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2868E80-DCC8-86FB-0B29-077E9BF79C3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38</a:t>
            </a:fld>
            <a:endParaRPr/>
          </a:p>
        </p:txBody>
      </p:sp>
      <p:sp>
        <p:nvSpPr>
          <p:cNvPr id="2" name="Google Shape;154;g34519fc2d75_0_8">
            <a:extLst>
              <a:ext uri="{FF2B5EF4-FFF2-40B4-BE49-F238E27FC236}">
                <a16:creationId xmlns:a16="http://schemas.microsoft.com/office/drawing/2014/main" id="{8A3DA362-E60B-847B-3939-BC1AEC7394E9}"/>
              </a:ext>
            </a:extLst>
          </p:cNvPr>
          <p:cNvSpPr txBox="1"/>
          <p:nvPr/>
        </p:nvSpPr>
        <p:spPr>
          <a:xfrm>
            <a:off x="1336525" y="2678131"/>
            <a:ext cx="15163800" cy="2400617"/>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Recyclingvorschriften können in kleinen Ländern schwer einzuhalten sein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Einige Theatermaterialien können vor Ort nicht recycelt werden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Abfallausfuhrbeschränkungen schränken die Möglichkeiten zur Einhaltung der Vorschriften ein</a:t>
            </a:r>
          </a:p>
        </p:txBody>
      </p:sp>
      <p:sp>
        <p:nvSpPr>
          <p:cNvPr id="3" name="Google Shape;155;g34519fc2d75_0_8">
            <a:extLst>
              <a:ext uri="{FF2B5EF4-FFF2-40B4-BE49-F238E27FC236}">
                <a16:creationId xmlns:a16="http://schemas.microsoft.com/office/drawing/2014/main" id="{D0957D0A-6B96-9651-1072-B3CD430898D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Besonderer Hinweis: Kleine Länder</a:t>
            </a:r>
          </a:p>
        </p:txBody>
      </p:sp>
      <p:sp>
        <p:nvSpPr>
          <p:cNvPr id="5" name="Google Shape;143;g34519fc2d75_0_0">
            <a:extLst>
              <a:ext uri="{FF2B5EF4-FFF2-40B4-BE49-F238E27FC236}">
                <a16:creationId xmlns:a16="http://schemas.microsoft.com/office/drawing/2014/main" id="{317FA11A-18BD-7FB8-B861-AD88264060F7}"/>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D8696576-5A3C-C2BC-9914-3AD83DE21D5F}"/>
              </a:ext>
            </a:extLst>
          </p:cNvPr>
          <p:cNvSpPr txBox="1"/>
          <p:nvPr/>
        </p:nvSpPr>
        <p:spPr>
          <a:xfrm>
            <a:off x="1341445" y="7004324"/>
            <a:ext cx="15163800" cy="286228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Kohlenstoffpreisregelung für Gebäude und Straßenverkehr ab 2027</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Kraftstofflieferanten kaufen Emissionszertifikate, wodurch die Kosten für fossile Brennstoffe steigen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Auswirkung: Der Kultursektor könnte mit höheren Energie- und Transportkosten konfrontiert werden</a:t>
            </a:r>
          </a:p>
        </p:txBody>
      </p:sp>
      <p:sp>
        <p:nvSpPr>
          <p:cNvPr id="8" name="Google Shape;155;g34519fc2d75_0_8">
            <a:extLst>
              <a:ext uri="{FF2B5EF4-FFF2-40B4-BE49-F238E27FC236}">
                <a16:creationId xmlns:a16="http://schemas.microsoft.com/office/drawing/2014/main" id="{DD50D1AC-4B35-32F0-AA51-FEBA13A630F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EU-Emissionshandelssystem 2 (EU ETS 2)</a:t>
            </a:r>
          </a:p>
        </p:txBody>
      </p:sp>
    </p:spTree>
    <p:extLst>
      <p:ext uri="{BB962C8B-B14F-4D97-AF65-F5344CB8AC3E}">
        <p14:creationId xmlns:p14="http://schemas.microsoft.com/office/powerpoint/2010/main" val="4395310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2C37407-38A5-BC7A-4E9E-E1722BA0097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42C7743-8021-6B8C-BE57-4AA04DB9E3D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8178D39-144F-B3B0-6C8B-521F4B188A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39</a:t>
            </a:fld>
            <a:endParaRPr/>
          </a:p>
        </p:txBody>
      </p:sp>
      <p:sp>
        <p:nvSpPr>
          <p:cNvPr id="2" name="Google Shape;154;g34519fc2d75_0_8">
            <a:extLst>
              <a:ext uri="{FF2B5EF4-FFF2-40B4-BE49-F238E27FC236}">
                <a16:creationId xmlns:a16="http://schemas.microsoft.com/office/drawing/2014/main" id="{80983F82-C170-F86C-D894-A553D4A9FD83}"/>
              </a:ext>
            </a:extLst>
          </p:cNvPr>
          <p:cNvSpPr txBox="1"/>
          <p:nvPr/>
        </p:nvSpPr>
        <p:spPr>
          <a:xfrm>
            <a:off x="1336525" y="2678131"/>
            <a:ext cx="15163800" cy="5940047"/>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Global Reporting Initiative (GRI)</a:t>
            </a:r>
          </a:p>
          <a:p>
            <a:pPr marL="520700" lvl="0" indent="-457200">
              <a:spcBef>
                <a:spcPts val="1200"/>
              </a:spcBef>
              <a:buClr>
                <a:srgbClr val="04A6C2"/>
              </a:buClr>
              <a:buSzPts val="2500"/>
              <a:buFont typeface="Arial" panose="020B0604020202020204" pitchFamily="34" charset="0"/>
              <a:buChar char="•"/>
            </a:pP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Rahmenwerk für transparente Nachhaltigkeitsberichterstattung</a:t>
            </a:r>
          </a:p>
          <a:p>
            <a:pPr marL="520700" lvl="0" indent="-457200">
              <a:spcBef>
                <a:spcPts val="1200"/>
              </a:spcBef>
              <a:buClr>
                <a:srgbClr val="04A6C2"/>
              </a:buClr>
              <a:buSzPts val="2500"/>
              <a:buFont typeface="Arial" panose="020B0604020202020204" pitchFamily="34" charset="0"/>
              <a:buChar char="•"/>
            </a:pP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Rechenschaftspflicht hinsichtlich wirtschaftlicher, ökologischer und sozialer Auswirkungen</a:t>
            </a:r>
          </a:p>
          <a:p>
            <a:pPr marL="520700" lvl="0" indent="-457200">
              <a:spcBef>
                <a:spcPts val="1200"/>
              </a:spcBef>
              <a:buClr>
                <a:srgbClr val="04A6C2"/>
              </a:buClr>
              <a:buSzPts val="2500"/>
              <a:buFont typeface="Arial" panose="020B0604020202020204" pitchFamily="34" charset="0"/>
              <a:buChar char="•"/>
            </a:pPr>
            <a:r>
              <a:rPr lang="en-US" sz="3000" b="1" dirty="0" err="1">
                <a:solidFill>
                  <a:schemeClr val="dk1"/>
                </a:solidFill>
                <a:latin typeface="30"/>
                <a:ea typeface="Calibri"/>
                <a:cs typeface="Calibri"/>
                <a:sym typeface="Calibri"/>
              </a:rPr>
              <a:t>Anwendung</a:t>
            </a:r>
            <a:r>
              <a:rPr lang="en-US" sz="3000" b="1" dirty="0">
                <a:solidFill>
                  <a:schemeClr val="dk1"/>
                </a:solidFill>
                <a:latin typeface="30"/>
                <a:ea typeface="Calibri"/>
                <a:cs typeface="Calibri"/>
                <a:sym typeface="Calibri"/>
              </a:rPr>
              <a:t>: </a:t>
            </a:r>
            <a:r>
              <a:rPr lang="en-US" sz="3000" dirty="0">
                <a:solidFill>
                  <a:schemeClr val="dk1"/>
                </a:solidFill>
                <a:latin typeface="30"/>
                <a:ea typeface="Calibri"/>
                <a:cs typeface="Calibri"/>
                <a:sym typeface="Calibri"/>
              </a:rPr>
              <a:t>Berichterstattung über die Auswirkungen von Festivals, Theatern und Unternehmen</a:t>
            </a:r>
          </a:p>
          <a:p>
            <a:pPr marL="63500" lvl="0">
              <a:spcBef>
                <a:spcPts val="1200"/>
              </a:spcBef>
              <a:buClr>
                <a:srgbClr val="04A6C2"/>
              </a:buClr>
              <a:buSzPts val="2500"/>
            </a:pPr>
            <a:r>
              <a:rPr lang="en-US" sz="3000" b="1" dirty="0">
                <a:solidFill>
                  <a:schemeClr val="dk1"/>
                </a:solidFill>
                <a:latin typeface="30"/>
                <a:ea typeface="Calibri"/>
                <a:cs typeface="Calibri"/>
                <a:sym typeface="Calibri"/>
              </a:rPr>
              <a:t>ISO 14001</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Norm für Umweltmanagementsysteme</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err="1">
                <a:solidFill>
                  <a:schemeClr val="dk1"/>
                </a:solidFill>
                <a:latin typeface="30"/>
                <a:ea typeface="Calibri"/>
                <a:cs typeface="Calibri"/>
                <a:sym typeface="Calibri"/>
              </a:rPr>
              <a:t>Systematisierung </a:t>
            </a:r>
            <a:r>
              <a:rPr lang="en-US" sz="3000" dirty="0">
                <a:solidFill>
                  <a:schemeClr val="dk1"/>
                </a:solidFill>
                <a:latin typeface="30"/>
                <a:ea typeface="Calibri"/>
                <a:cs typeface="Calibri"/>
                <a:sym typeface="Calibri"/>
              </a:rPr>
              <a:t>des Umweltmanagements</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a:solidFill>
                  <a:schemeClr val="dk1"/>
                </a:solidFill>
                <a:latin typeface="30"/>
                <a:ea typeface="Calibri"/>
                <a:cs typeface="Calibri"/>
                <a:sym typeface="Calibri"/>
              </a:rPr>
              <a:t>Management von Umweltpraktiken in Kulturstätten</a:t>
            </a:r>
          </a:p>
        </p:txBody>
      </p:sp>
      <p:sp>
        <p:nvSpPr>
          <p:cNvPr id="3" name="Google Shape;155;g34519fc2d75_0_8">
            <a:extLst>
              <a:ext uri="{FF2B5EF4-FFF2-40B4-BE49-F238E27FC236}">
                <a16:creationId xmlns:a16="http://schemas.microsoft.com/office/drawing/2014/main" id="{362FED0D-89B2-7B4D-BD9E-E019D22417E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Internationale Normen</a:t>
            </a:r>
          </a:p>
        </p:txBody>
      </p:sp>
      <p:sp>
        <p:nvSpPr>
          <p:cNvPr id="5" name="Google Shape;143;g34519fc2d75_0_0">
            <a:extLst>
              <a:ext uri="{FF2B5EF4-FFF2-40B4-BE49-F238E27FC236}">
                <a16:creationId xmlns:a16="http://schemas.microsoft.com/office/drawing/2014/main" id="{D2264FB5-F786-7919-CBD4-BBF8AF15F18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35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9F200A-AD45-F211-7371-5E5BACD6566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9AE5CAD-1249-76DD-331F-C07CC38848C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D13501F-E497-3865-5345-E8042A3BD90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a:extLst>
              <a:ext uri="{FF2B5EF4-FFF2-40B4-BE49-F238E27FC236}">
                <a16:creationId xmlns:a16="http://schemas.microsoft.com/office/drawing/2014/main" id="{D1824592-BC9E-BD9F-D84E-4CCA60995A41}"/>
              </a:ext>
            </a:extLst>
          </p:cNvPr>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Grundlagen der Nachhaltigkeit</a:t>
            </a:r>
            <a:endParaRPr sz="5000" dirty="0">
              <a:solidFill>
                <a:schemeClr val="dk1"/>
              </a:solidFill>
              <a:latin typeface="Calibri"/>
              <a:ea typeface="Calibri"/>
              <a:cs typeface="Calibri"/>
              <a:sym typeface="Calibri"/>
            </a:endParaRPr>
          </a:p>
        </p:txBody>
      </p:sp>
      <p:sp>
        <p:nvSpPr>
          <p:cNvPr id="145" name="Google Shape;145;g34519fc2d75_0_0">
            <a:extLst>
              <a:ext uri="{FF2B5EF4-FFF2-40B4-BE49-F238E27FC236}">
                <a16:creationId xmlns:a16="http://schemas.microsoft.com/office/drawing/2014/main" id="{24826681-68AA-FD5E-134F-440A6FAFD9EA}"/>
              </a:ext>
            </a:extLst>
          </p:cNvPr>
          <p:cNvSpPr txBox="1"/>
          <p:nvPr/>
        </p:nvSpPr>
        <p:spPr>
          <a:xfrm>
            <a:off x="1176775" y="2355200"/>
            <a:ext cx="16306800" cy="5401438"/>
          </a:xfrm>
          <a:prstGeom prst="rect">
            <a:avLst/>
          </a:prstGeom>
          <a:noFill/>
          <a:ln>
            <a:noFill/>
          </a:ln>
        </p:spPr>
        <p:txBody>
          <a:bodyPr spcFirstLastPara="1" wrap="square" lIns="91425" tIns="45700" rIns="91425" bIns="45700" anchor="t" anchorCtr="0">
            <a:spAutoFit/>
          </a:bodyPr>
          <a:lstStyle/>
          <a:p>
            <a:pPr marL="0" marR="0" lvl="0" indent="0" rtl="0">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Nachhaltige Entwicklung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Entwicklung, die den Bedürfnissen der Gegenwart gerecht wird, ohne die Fähigkeit künftiger Generationen zu beeinträchtigen, ihre eigenen Bedürfnisse zu </a:t>
            </a:r>
            <a:r>
              <a:rPr lang="en-US" sz="3000" dirty="0" err="1">
                <a:solidFill>
                  <a:schemeClr val="dk1"/>
                </a:solidFill>
                <a:latin typeface="Calibri"/>
                <a:ea typeface="Calibri"/>
                <a:cs typeface="Calibri"/>
                <a:sym typeface="Calibri"/>
              </a:rPr>
              <a:t>befriedigen</a:t>
            </a:r>
            <a:r>
              <a:rPr lang="en-US" sz="3000" dirty="0">
                <a:solidFill>
                  <a:schemeClr val="dk1"/>
                </a:solidFill>
                <a:latin typeface="Calibri"/>
                <a:ea typeface="Calibri"/>
                <a:cs typeface="Calibri"/>
                <a:sym typeface="Calibri"/>
              </a:rPr>
              <a:t>.</a:t>
            </a:r>
            <a:br>
              <a:rPr lang="en-US" sz="3000" dirty="0">
                <a:solidFill>
                  <a:schemeClr val="dk1"/>
                </a:solidFill>
                <a:latin typeface="Calibri"/>
                <a:ea typeface="Calibri"/>
                <a:cs typeface="Calibri"/>
                <a:sym typeface="Calibri"/>
              </a:rPr>
            </a:br>
            <a:r>
              <a:rPr lang="en-US" sz="3000" dirty="0">
                <a:solidFill>
                  <a:schemeClr val="dk1"/>
                </a:solidFill>
                <a:latin typeface="Calibri"/>
                <a:ea typeface="Calibri"/>
                <a:cs typeface="Calibri"/>
                <a:sym typeface="Calibri"/>
              </a:rPr>
              <a:t>Dieser Ansatz unterstreicht die Bedeutung eines Gleichgewichts zwischen der Nutzung natürlicher Ressourcen und den Bedürfnissen der Menschen im Rahmen der Generationengerechtigkeit.</a:t>
            </a:r>
          </a:p>
          <a:p>
            <a:pPr marL="622300" lvl="0" indent="-558800">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Nachhaltigkeit zielt darauf ab: </a:t>
            </a:r>
            <a:r>
              <a:rPr lang="en-US" sz="3000" dirty="0">
                <a:solidFill>
                  <a:schemeClr val="dk1"/>
                </a:solidFill>
                <a:latin typeface="Calibri"/>
                <a:ea typeface="Calibri"/>
                <a:cs typeface="Calibri"/>
                <a:sym typeface="Calibri"/>
              </a:rPr>
              <a:t>(a) Wirtschaftswachstum </a:t>
            </a:r>
            <a:r>
              <a:rPr lang="en-US" sz="3000" dirty="0" err="1">
                <a:solidFill>
                  <a:schemeClr val="dk1"/>
                </a:solidFill>
                <a:latin typeface="Calibri"/>
                <a:ea typeface="Calibri"/>
                <a:cs typeface="Calibri"/>
                <a:sym typeface="Calibri"/>
              </a:rPr>
              <a:t>zu harmonisieren</a:t>
            </a:r>
            <a:r>
              <a:rPr lang="en-US" sz="3000" dirty="0">
                <a:solidFill>
                  <a:schemeClr val="dk1"/>
                </a:solidFill>
                <a:latin typeface="Calibri"/>
                <a:ea typeface="Calibri"/>
                <a:cs typeface="Calibri"/>
                <a:sym typeface="Calibri"/>
              </a:rPr>
              <a:t>; (b) die Umwelt zu schützen; (c) das soziale Wohlergehen zu fördern.</a:t>
            </a:r>
          </a:p>
          <a:p>
            <a:pPr marL="622300" lvl="0" indent="-558800">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Nachhaltige Entwicklung umfasst: </a:t>
            </a:r>
            <a:r>
              <a:rPr lang="en-US" sz="3000" dirty="0">
                <a:solidFill>
                  <a:schemeClr val="dk1"/>
                </a:solidFill>
                <a:latin typeface="Calibri"/>
                <a:ea typeface="Calibri"/>
                <a:cs typeface="Calibri"/>
                <a:sym typeface="Calibri"/>
              </a:rPr>
              <a:t>(a) Generationengerechtigkeit; (b) Integration verschiedener Dimensionen; (c) Vorsicht und Verantwortung.</a:t>
            </a:r>
            <a:endParaRPr lang="en-US" sz="2500" dirty="0">
              <a:solidFill>
                <a:schemeClr val="dk1"/>
              </a:solidFill>
              <a:latin typeface="Calibri"/>
              <a:ea typeface="Calibri"/>
              <a:cs typeface="Calibri"/>
              <a:sym typeface="Calibri"/>
            </a:endParaRPr>
          </a:p>
          <a:p>
            <a:pPr marL="622300" marR="0" lvl="0" indent="-558800" rtl="0">
              <a:spcBef>
                <a:spcPts val="1200"/>
              </a:spcBef>
              <a:spcAft>
                <a:spcPts val="0"/>
              </a:spcAft>
              <a:buClr>
                <a:srgbClr val="04A6C2"/>
              </a:buClr>
              <a:buSzPts val="2500"/>
              <a:buFont typeface="Noto Sans Symbols"/>
              <a:buChar char="⮚"/>
            </a:pPr>
            <a:endParaRPr lang="en-US" sz="2500" b="1"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AA059F-A7CA-0760-1D95-9868321F645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extLst>
      <p:ext uri="{BB962C8B-B14F-4D97-AF65-F5344CB8AC3E}">
        <p14:creationId xmlns:p14="http://schemas.microsoft.com/office/powerpoint/2010/main" val="1850818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C48F46-1DB7-7C00-2E4A-380E5782E2F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3B2AE72-ACCA-7F1C-2395-6EC46D0F489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85B4EE1-26FB-5AC5-E322-982AF7045F2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40</a:t>
            </a:fld>
            <a:endParaRPr/>
          </a:p>
        </p:txBody>
      </p:sp>
      <p:sp>
        <p:nvSpPr>
          <p:cNvPr id="2" name="Google Shape;154;g34519fc2d75_0_8">
            <a:extLst>
              <a:ext uri="{FF2B5EF4-FFF2-40B4-BE49-F238E27FC236}">
                <a16:creationId xmlns:a16="http://schemas.microsoft.com/office/drawing/2014/main" id="{D3A9603E-2C8A-13C3-EB12-9399442FA58B}"/>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20121</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Nachhaltiges Veranstaltungsmanagementsystem</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Sicherstellen, dass Veranstaltungen ökologisch und sozial verantwortlich sind</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err="1">
                <a:solidFill>
                  <a:schemeClr val="dk1"/>
                </a:solidFill>
                <a:latin typeface="30"/>
                <a:ea typeface="Calibri"/>
                <a:cs typeface="Calibri"/>
                <a:sym typeface="Calibri"/>
              </a:rPr>
              <a:t>Organisation </a:t>
            </a:r>
            <a:r>
              <a:rPr lang="en-US" sz="3000" dirty="0">
                <a:solidFill>
                  <a:schemeClr val="dk1"/>
                </a:solidFill>
                <a:latin typeface="30"/>
                <a:ea typeface="Calibri"/>
                <a:cs typeface="Calibri"/>
                <a:sym typeface="Calibri"/>
              </a:rPr>
              <a:t>nachhaltiger Festivals und Aufführungen</a:t>
            </a:r>
          </a:p>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50001</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Energiemanagementsystem</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Verbesserung der Energieeffizienz und Umsetzung von Richtlinien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err="1">
                <a:solidFill>
                  <a:schemeClr val="dk1"/>
                </a:solidFill>
                <a:latin typeface="30"/>
                <a:ea typeface="Calibri"/>
                <a:cs typeface="Calibri"/>
                <a:sym typeface="Calibri"/>
              </a:rPr>
              <a:t>Nachhaltige</a:t>
            </a:r>
            <a:r>
              <a:rPr lang="en-US" sz="3000" dirty="0">
                <a:solidFill>
                  <a:schemeClr val="dk1"/>
                </a:solidFill>
                <a:latin typeface="30"/>
                <a:ea typeface="Calibri"/>
                <a:cs typeface="Calibri"/>
                <a:sym typeface="Calibri"/>
              </a:rPr>
              <a:t> Verwaltung des Energieverbrauchs von Veranstaltungsorten</a:t>
            </a:r>
          </a:p>
        </p:txBody>
      </p:sp>
      <p:sp>
        <p:nvSpPr>
          <p:cNvPr id="3" name="Google Shape;155;g34519fc2d75_0_8">
            <a:extLst>
              <a:ext uri="{FF2B5EF4-FFF2-40B4-BE49-F238E27FC236}">
                <a16:creationId xmlns:a16="http://schemas.microsoft.com/office/drawing/2014/main" id="{7DC6DEAF-8651-1454-9BF3-C0416A2B6BB0}"/>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Internationale Normen</a:t>
            </a:r>
          </a:p>
        </p:txBody>
      </p:sp>
      <p:sp>
        <p:nvSpPr>
          <p:cNvPr id="5" name="Google Shape;143;g34519fc2d75_0_0">
            <a:extLst>
              <a:ext uri="{FF2B5EF4-FFF2-40B4-BE49-F238E27FC236}">
                <a16:creationId xmlns:a16="http://schemas.microsoft.com/office/drawing/2014/main" id="{A22A962D-8887-7C47-23D4-04E35F5698F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294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72B0151-305C-4E8A-6DF7-039A90758A1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0355F11-F5D5-7652-CBC3-F729176A808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D8A4E1A-6D09-6640-FA4E-5C24F13AFEA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41</a:t>
            </a:fld>
            <a:endParaRPr/>
          </a:p>
        </p:txBody>
      </p:sp>
      <p:sp>
        <p:nvSpPr>
          <p:cNvPr id="2" name="Google Shape;154;g34519fc2d75_0_8">
            <a:extLst>
              <a:ext uri="{FF2B5EF4-FFF2-40B4-BE49-F238E27FC236}">
                <a16:creationId xmlns:a16="http://schemas.microsoft.com/office/drawing/2014/main" id="{7F60518C-C47E-14CE-1568-F3C670CEC121}"/>
              </a:ext>
            </a:extLst>
          </p:cNvPr>
          <p:cNvSpPr txBox="1"/>
          <p:nvPr/>
        </p:nvSpPr>
        <p:spPr>
          <a:xfrm>
            <a:off x="1336525" y="2678131"/>
            <a:ext cx="15163800" cy="5478382"/>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Ökomanagement- und Audit-System (EMAS)</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EU-System zur Verbesserung der Umweltleistung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Kontinuierliche Verbesserung der Umweltleistung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a:solidFill>
                  <a:schemeClr val="dk1"/>
                </a:solidFill>
                <a:latin typeface="30"/>
                <a:ea typeface="Calibri"/>
                <a:cs typeface="Calibri"/>
                <a:sym typeface="Calibri"/>
              </a:rPr>
              <a:t>Verringerung der negativen Umweltauswirkungen von Veranstaltungsorten</a:t>
            </a:r>
          </a:p>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OEKO-TEX</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Zertifizierung für nachhaltige Textilien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Sicherstellung sicherer, umweltfreundlicher Stoffe</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a:solidFill>
                  <a:schemeClr val="dk1"/>
                </a:solidFill>
                <a:latin typeface="30"/>
                <a:ea typeface="Calibri"/>
                <a:cs typeface="Calibri"/>
                <a:sym typeface="Calibri"/>
              </a:rPr>
              <a:t>Kostüme und Bühnenbildmaterialien in Produktionen</a:t>
            </a:r>
          </a:p>
        </p:txBody>
      </p:sp>
      <p:sp>
        <p:nvSpPr>
          <p:cNvPr id="3" name="Google Shape;155;g34519fc2d75_0_8">
            <a:extLst>
              <a:ext uri="{FF2B5EF4-FFF2-40B4-BE49-F238E27FC236}">
                <a16:creationId xmlns:a16="http://schemas.microsoft.com/office/drawing/2014/main" id="{47BA0EEB-7406-7D24-5842-D363980B33C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Internationale Standards</a:t>
            </a:r>
          </a:p>
        </p:txBody>
      </p:sp>
      <p:sp>
        <p:nvSpPr>
          <p:cNvPr id="5" name="Google Shape;143;g34519fc2d75_0_0">
            <a:extLst>
              <a:ext uri="{FF2B5EF4-FFF2-40B4-BE49-F238E27FC236}">
                <a16:creationId xmlns:a16="http://schemas.microsoft.com/office/drawing/2014/main" id="{CA083ED4-E5F4-81D3-D3D8-08E8F10FFA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4599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69E155-DACB-E7EF-020B-5C0D288B811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F853AEF-A9EE-8C76-C699-0475D7EDA7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F634CE81-B695-5AB6-C952-28AD4EFED8C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42</a:t>
            </a:fld>
            <a:endParaRPr/>
          </a:p>
        </p:txBody>
      </p:sp>
      <p:sp>
        <p:nvSpPr>
          <p:cNvPr id="2" name="Google Shape;154;g34519fc2d75_0_8">
            <a:extLst>
              <a:ext uri="{FF2B5EF4-FFF2-40B4-BE49-F238E27FC236}">
                <a16:creationId xmlns:a16="http://schemas.microsoft.com/office/drawing/2014/main" id="{F8237005-A30B-34FC-E52E-9DF3CFB06661}"/>
              </a:ext>
            </a:extLst>
          </p:cNvPr>
          <p:cNvSpPr txBox="1"/>
          <p:nvPr/>
        </p:nvSpPr>
        <p:spPr>
          <a:xfrm>
            <a:off x="1336525" y="2678131"/>
            <a:ext cx="15163800" cy="6401712"/>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B Corp-Zertifizierung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ist das? </a:t>
            </a:r>
            <a:r>
              <a:rPr lang="en-US" sz="3000" dirty="0">
                <a:solidFill>
                  <a:schemeClr val="dk1"/>
                </a:solidFill>
                <a:latin typeface="30"/>
                <a:ea typeface="Calibri"/>
                <a:cs typeface="Calibri"/>
                <a:sym typeface="Calibri"/>
              </a:rPr>
              <a:t>Zertifizierung für Unternehmen mit positiven sozialen und ökologischen Auswirkungen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Bewertung der ganzheitlichen Nachhaltigkeitsleistung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a:solidFill>
                  <a:schemeClr val="dk1"/>
                </a:solidFill>
                <a:latin typeface="30"/>
                <a:ea typeface="Calibri"/>
                <a:cs typeface="Calibri"/>
                <a:sym typeface="Calibri"/>
              </a:rPr>
              <a:t>Einführung nachhaltiger Geschäftsmodelle in der Kunst</a:t>
            </a:r>
          </a:p>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BREEAM &amp; LEED</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Was sind das? </a:t>
            </a:r>
            <a:r>
              <a:rPr lang="en-US" sz="3000" dirty="0">
                <a:solidFill>
                  <a:schemeClr val="dk1"/>
                </a:solidFill>
                <a:latin typeface="30"/>
                <a:ea typeface="Calibri"/>
                <a:cs typeface="Calibri"/>
                <a:sym typeface="Calibri"/>
              </a:rPr>
              <a:t>Zertifizierungen für die Nachhaltigkeit von Gebäuden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Zweck: </a:t>
            </a:r>
            <a:r>
              <a:rPr lang="en-US" sz="3000" dirty="0">
                <a:solidFill>
                  <a:schemeClr val="dk1"/>
                </a:solidFill>
                <a:latin typeface="30"/>
                <a:ea typeface="Calibri"/>
                <a:cs typeface="Calibri"/>
                <a:sym typeface="Calibri"/>
              </a:rPr>
              <a:t>Reduzierung des ökologischen Fußabdrucks, Verbesserung des Wohlbefindens der Nutzer</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Anwendung: </a:t>
            </a:r>
            <a:r>
              <a:rPr lang="en-US" sz="3000" dirty="0">
                <a:solidFill>
                  <a:schemeClr val="dk1"/>
                </a:solidFill>
                <a:latin typeface="30"/>
                <a:ea typeface="Calibri"/>
                <a:cs typeface="Calibri"/>
                <a:sym typeface="Calibri"/>
              </a:rPr>
              <a:t>Umweltfreundliche Gestaltung und Betrieb von Theatern, Museen, </a:t>
            </a:r>
            <a:r>
              <a:rPr lang="en-US" sz="3000" dirty="0" err="1">
                <a:solidFill>
                  <a:schemeClr val="dk1"/>
                </a:solidFill>
                <a:latin typeface="30"/>
                <a:ea typeface="Calibri"/>
                <a:cs typeface="Calibri"/>
                <a:sym typeface="Calibri"/>
              </a:rPr>
              <a:t>Kulturstätten</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918D4850-CF69-96A1-C773-F1CEA316B3D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Internationale Standards</a:t>
            </a:r>
          </a:p>
        </p:txBody>
      </p:sp>
      <p:sp>
        <p:nvSpPr>
          <p:cNvPr id="5" name="Google Shape;143;g34519fc2d75_0_0">
            <a:extLst>
              <a:ext uri="{FF2B5EF4-FFF2-40B4-BE49-F238E27FC236}">
                <a16:creationId xmlns:a16="http://schemas.microsoft.com/office/drawing/2014/main" id="{AC9B322E-78DC-F436-3E42-6BC8C2C4E5F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6385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Aktivität C3.A1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Entwurf inklusiver Maßnahmen für das Publikum</a:t>
            </a:r>
          </a:p>
        </p:txBody>
      </p:sp>
      <p:sp>
        <p:nvSpPr>
          <p:cNvPr id="8" name="TextBox 7">
            <a:extLst>
              <a:ext uri="{FF2B5EF4-FFF2-40B4-BE49-F238E27FC236}">
                <a16:creationId xmlns:a16="http://schemas.microsoft.com/office/drawing/2014/main" id="{FBB1BE1D-FCD7-3B1A-B1E8-C0BBC2C7BEE7}"/>
              </a:ext>
            </a:extLst>
          </p:cNvPr>
          <p:cNvSpPr txBox="1"/>
          <p:nvPr/>
        </p:nvSpPr>
        <p:spPr>
          <a:xfrm>
            <a:off x="2939143" y="4911804"/>
            <a:ext cx="14755822" cy="5232202"/>
          </a:xfrm>
          <a:prstGeom prst="rect">
            <a:avLst/>
          </a:prstGeom>
          <a:noFill/>
        </p:spPr>
        <p:txBody>
          <a:bodyPr wrap="square">
            <a:spAutoFit/>
          </a:bodyPr>
          <a:lstStyle/>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Identifizieren Sie eine unterrepräsentierte Gruppe, entwerfen Sie eine inklusive Maßnahme und verknüpfen Sie diese mit den globalen, europäischen und internationalen Nachhaltigkeitsrahmenwerken.</a:t>
            </a: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Verfassen Sie eine kurze Erklärung zur Verpflichtung zur Einbeziehung des Publikums:</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latin typeface="Calibri" panose="020F0502020204030204" pitchFamily="34" charset="0"/>
                <a:ea typeface="Calibri" panose="020F0502020204030204" pitchFamily="34" charset="0"/>
                <a:cs typeface="Times New Roman" panose="02020603050405020304" pitchFamily="18" charset="0"/>
              </a:rPr>
              <a:t>     „Wir verpflichten uns, die Vielfalt des Publikums durch [konkretes Ziel] zu erhöhen, indem wir</a:t>
            </a:r>
          </a:p>
          <a:p>
            <a:r>
              <a:rPr lang="en-US" sz="3200" dirty="0">
                <a:latin typeface="Calibri" panose="020F0502020204030204" pitchFamily="34" charset="0"/>
                <a:ea typeface="Calibri" panose="020F0502020204030204" pitchFamily="34" charset="0"/>
                <a:cs typeface="Times New Roman" panose="02020603050405020304" pitchFamily="18" charset="0"/>
              </a:rPr>
              <a:t>      [Schlüsselaktion] im Einklang mit [SDG], [Gesetzgebung] und [Standard] zu erhöhen.“</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14232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5CBD2123-849E-DCBC-2D64-FFBE0033163E}"/>
            </a:ext>
          </a:extLst>
        </p:cNvPr>
        <p:cNvGrpSpPr/>
        <p:nvPr/>
      </p:nvGrpSpPr>
      <p:grpSpPr>
        <a:xfrm>
          <a:off x="0" y="0"/>
          <a:ext cx="0" cy="0"/>
          <a:chOff x="0" y="0"/>
          <a:chExt cx="0" cy="0"/>
        </a:xfrm>
      </p:grpSpPr>
      <p:sp>
        <p:nvSpPr>
          <p:cNvPr id="134" name="Google Shape;134;p7">
            <a:extLst>
              <a:ext uri="{FF2B5EF4-FFF2-40B4-BE49-F238E27FC236}">
                <a16:creationId xmlns:a16="http://schemas.microsoft.com/office/drawing/2014/main" id="{9064764B-ACA2-60C7-024F-9BCF3C1C2854}"/>
              </a:ext>
            </a:extLst>
          </p:cNvPr>
          <p:cNvSpPr txBox="1"/>
          <p:nvPr/>
        </p:nvSpPr>
        <p:spPr>
          <a:xfrm>
            <a:off x="12723223" y="3688118"/>
            <a:ext cx="5564777" cy="134748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Lektion 3: </a:t>
            </a:r>
            <a:r>
              <a:rPr lang="en-US" sz="5000" b="1" dirty="0">
                <a:solidFill>
                  <a:schemeClr val="tx1"/>
                </a:solidFill>
                <a:latin typeface="Calibri"/>
                <a:ea typeface="Calibri"/>
                <a:cs typeface="Calibri"/>
                <a:sym typeface="Calibri"/>
              </a:rPr>
              <a:t>Strategien zur Verringerung der Umweltbelastung in der darstellenden Kunst</a:t>
            </a:r>
          </a:p>
        </p:txBody>
      </p:sp>
      <p:sp>
        <p:nvSpPr>
          <p:cNvPr id="135" name="Google Shape;135;p7">
            <a:extLst>
              <a:ext uri="{FF2B5EF4-FFF2-40B4-BE49-F238E27FC236}">
                <a16:creationId xmlns:a16="http://schemas.microsoft.com/office/drawing/2014/main" id="{565F50CA-FC01-8533-5964-912BA5D53D2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44</a:t>
            </a:fld>
            <a:endParaRPr/>
          </a:p>
        </p:txBody>
      </p:sp>
      <p:pic>
        <p:nvPicPr>
          <p:cNvPr id="3" name="Picture 2">
            <a:extLst>
              <a:ext uri="{FF2B5EF4-FFF2-40B4-BE49-F238E27FC236}">
                <a16:creationId xmlns:a16="http://schemas.microsoft.com/office/drawing/2014/main" id="{DBA8A83C-C725-052C-1958-3AC08F0403F4}"/>
              </a:ext>
            </a:extLst>
          </p:cNvPr>
          <p:cNvPicPr>
            <a:picLocks noChangeAspect="1"/>
          </p:cNvPicPr>
          <p:nvPr/>
        </p:nvPicPr>
        <p:blipFill>
          <a:blip r:embed="rId3"/>
          <a:srcRect l="18051"/>
          <a:stretch>
            <a:fillRect/>
          </a:stretch>
        </p:blipFill>
        <p:spPr>
          <a:xfrm>
            <a:off x="0" y="0"/>
            <a:ext cx="12573000" cy="10287000"/>
          </a:xfrm>
          <a:prstGeom prst="rect">
            <a:avLst/>
          </a:prstGeom>
        </p:spPr>
      </p:pic>
    </p:spTree>
    <p:extLst>
      <p:ext uri="{BB962C8B-B14F-4D97-AF65-F5344CB8AC3E}">
        <p14:creationId xmlns:p14="http://schemas.microsoft.com/office/powerpoint/2010/main" val="4044053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A69595B-0CBC-369A-53E5-C2304AE42FB0}"/>
            </a:ext>
          </a:extLst>
        </p:cNvPr>
        <p:cNvGrpSpPr/>
        <p:nvPr/>
      </p:nvGrpSpPr>
      <p:grpSpPr>
        <a:xfrm>
          <a:off x="0" y="0"/>
          <a:ext cx="0" cy="0"/>
          <a:chOff x="0" y="0"/>
          <a:chExt cx="0" cy="0"/>
        </a:xfrm>
      </p:grpSpPr>
      <p:pic>
        <p:nvPicPr>
          <p:cNvPr id="7" name="Imatge 1" descr="Diagrama&#10;&#10;El contenido generado por IA puede ser incorrecto.">
            <a:extLst>
              <a:ext uri="{FF2B5EF4-FFF2-40B4-BE49-F238E27FC236}">
                <a16:creationId xmlns:a16="http://schemas.microsoft.com/office/drawing/2014/main" id="{061173B5-E7FE-3892-7F33-6831B6BF51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4918" y="2948135"/>
            <a:ext cx="6150173" cy="5664416"/>
          </a:xfrm>
          <a:prstGeom prst="rect">
            <a:avLst/>
          </a:prstGeom>
          <a:noFill/>
          <a:ln>
            <a:noFill/>
          </a:ln>
        </p:spPr>
      </p:pic>
      <p:sp>
        <p:nvSpPr>
          <p:cNvPr id="142" name="Google Shape;142;g34519fc2d75_0_0">
            <a:extLst>
              <a:ext uri="{FF2B5EF4-FFF2-40B4-BE49-F238E27FC236}">
                <a16:creationId xmlns:a16="http://schemas.microsoft.com/office/drawing/2014/main" id="{D866D900-4F51-1056-672D-5432CFCA936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AF078E-55EB-EF41-C3CB-6B664CFADA7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45</a:t>
            </a:fld>
            <a:endParaRPr/>
          </a:p>
        </p:txBody>
      </p:sp>
      <p:sp>
        <p:nvSpPr>
          <p:cNvPr id="2" name="Google Shape;154;g34519fc2d75_0_8">
            <a:extLst>
              <a:ext uri="{FF2B5EF4-FFF2-40B4-BE49-F238E27FC236}">
                <a16:creationId xmlns:a16="http://schemas.microsoft.com/office/drawing/2014/main" id="{E8947084-BF27-4934-5E71-7A5A181F33E1}"/>
              </a:ext>
            </a:extLst>
          </p:cNvPr>
          <p:cNvSpPr txBox="1"/>
          <p:nvPr/>
        </p:nvSpPr>
        <p:spPr>
          <a:xfrm>
            <a:off x="1336525" y="2678131"/>
            <a:ext cx="10213396" cy="6401712"/>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Plan: </a:t>
            </a:r>
            <a:r>
              <a:rPr lang="en-US" sz="3000" dirty="0">
                <a:solidFill>
                  <a:schemeClr val="dk1"/>
                </a:solidFill>
                <a:latin typeface="30"/>
                <a:ea typeface="Calibri"/>
                <a:cs typeface="Calibri"/>
                <a:sym typeface="Calibri"/>
              </a:rPr>
              <a:t>Identifizieren Sie wichtige Umweltaspekte und -auswirkungen, legen Sie klare Ziele fest und definieren Sie konkrete Maßnahmen.</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Umsetzung: </a:t>
            </a:r>
            <a:r>
              <a:rPr lang="en-US" sz="3000" dirty="0">
                <a:solidFill>
                  <a:schemeClr val="dk1"/>
                </a:solidFill>
                <a:latin typeface="30"/>
                <a:ea typeface="Calibri"/>
                <a:cs typeface="Calibri"/>
                <a:sym typeface="Calibri"/>
              </a:rPr>
              <a:t>Umsetzung der geplanten Prozesse zur </a:t>
            </a:r>
            <a:r>
              <a:rPr lang="en-US" sz="3000" dirty="0" err="1">
                <a:solidFill>
                  <a:schemeClr val="dk1"/>
                </a:solidFill>
                <a:latin typeface="30"/>
                <a:ea typeface="Calibri"/>
                <a:cs typeface="Calibri"/>
                <a:sym typeface="Calibri"/>
              </a:rPr>
              <a:t>Einhaltung</a:t>
            </a:r>
            <a:r>
              <a:rPr lang="en-US" sz="3000" dirty="0">
                <a:solidFill>
                  <a:schemeClr val="dk1"/>
                </a:solidFill>
                <a:latin typeface="30"/>
                <a:ea typeface="Calibri"/>
                <a:cs typeface="Calibri"/>
                <a:sym typeface="Calibri"/>
              </a:rPr>
              <a:t> der </a:t>
            </a:r>
            <a:r>
              <a:rPr lang="en-US" sz="3000" dirty="0" err="1">
                <a:solidFill>
                  <a:schemeClr val="dk1"/>
                </a:solidFill>
                <a:latin typeface="30"/>
                <a:ea typeface="Calibri"/>
                <a:cs typeface="Calibri"/>
                <a:sym typeface="Calibri"/>
              </a:rPr>
              <a:t>Nachhaltigkeits</a:t>
            </a:r>
            <a:r>
              <a:rPr lang="en-US" sz="3000" dirty="0">
                <a:solidFill>
                  <a:schemeClr val="dk1"/>
                </a:solidFill>
                <a:latin typeface="30"/>
                <a:ea typeface="Calibri"/>
                <a:cs typeface="Calibri"/>
                <a:sym typeface="Calibri"/>
              </a:rPr>
              <a:t>- und regulatorischen Anforderungen.</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Überprüfen: </a:t>
            </a:r>
            <a:r>
              <a:rPr lang="en-US" sz="3000" dirty="0">
                <a:solidFill>
                  <a:schemeClr val="dk1"/>
                </a:solidFill>
                <a:latin typeface="30"/>
                <a:ea typeface="Calibri"/>
                <a:cs typeface="Calibri"/>
                <a:sym typeface="Calibri"/>
              </a:rPr>
              <a:t>Überwachen Sie die Leistung durch interne Audits und </a:t>
            </a:r>
            <a:r>
              <a:rPr lang="en-US" sz="3000" dirty="0" err="1">
                <a:solidFill>
                  <a:schemeClr val="dk1"/>
                </a:solidFill>
                <a:latin typeface="30"/>
                <a:ea typeface="Calibri"/>
                <a:cs typeface="Calibri"/>
                <a:sym typeface="Calibri"/>
              </a:rPr>
              <a:t>Managementbewertungen</a:t>
            </a:r>
            <a:r>
              <a:rPr lang="en-US" sz="3000" dirty="0">
                <a:solidFill>
                  <a:schemeClr val="dk1"/>
                </a:solidFill>
                <a:latin typeface="30"/>
                <a:ea typeface="Calibri"/>
                <a:cs typeface="Calibri"/>
                <a:sym typeface="Calibri"/>
              </a:rPr>
              <a:t>, um sicherzustellen, dass die Maßnahmen wirksam sind.</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Handeln: </a:t>
            </a:r>
            <a:r>
              <a:rPr lang="en-US" sz="3000" dirty="0">
                <a:solidFill>
                  <a:schemeClr val="dk1"/>
                </a:solidFill>
                <a:latin typeface="30"/>
                <a:ea typeface="Calibri"/>
                <a:cs typeface="Calibri"/>
                <a:sym typeface="Calibri"/>
              </a:rPr>
              <a:t>Ergreifen Sie Korrekturmaßnahmen und verbessern Sie kontinuierlich  Strategien, um einen Kreislauf kontinuierlicher Nachhaltigkeitsgewinne zu schaffen.</a:t>
            </a:r>
          </a:p>
        </p:txBody>
      </p:sp>
      <p:sp>
        <p:nvSpPr>
          <p:cNvPr id="3" name="Google Shape;155;g34519fc2d75_0_8">
            <a:extLst>
              <a:ext uri="{FF2B5EF4-FFF2-40B4-BE49-F238E27FC236}">
                <a16:creationId xmlns:a16="http://schemas.microsoft.com/office/drawing/2014/main" id="{D7F57021-F08F-0720-8C03-8BBF6BE378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PDCA-Zyklus</a:t>
            </a:r>
          </a:p>
        </p:txBody>
      </p:sp>
      <p:sp>
        <p:nvSpPr>
          <p:cNvPr id="5" name="Google Shape;143;g34519fc2d75_0_0">
            <a:extLst>
              <a:ext uri="{FF2B5EF4-FFF2-40B4-BE49-F238E27FC236}">
                <a16:creationId xmlns:a16="http://schemas.microsoft.com/office/drawing/2014/main" id="{734FC064-2BE0-25FE-F4D3-1E621A2E738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3828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FCF3C8F-3086-15AD-3248-AA293C16581B}"/>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D183623C-CC23-C9A0-6642-6D3C9B9551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747" y="3048127"/>
            <a:ext cx="7355091" cy="5429340"/>
          </a:xfrm>
          <a:prstGeom prst="rect">
            <a:avLst/>
          </a:prstGeom>
        </p:spPr>
      </p:pic>
      <p:sp>
        <p:nvSpPr>
          <p:cNvPr id="142" name="Google Shape;142;g34519fc2d75_0_0">
            <a:extLst>
              <a:ext uri="{FF2B5EF4-FFF2-40B4-BE49-F238E27FC236}">
                <a16:creationId xmlns:a16="http://schemas.microsoft.com/office/drawing/2014/main" id="{EBF1DF33-5B75-044B-EBCC-65DABFCB4E0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9F6C74-E1FE-E22F-2729-E82BE727645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46</a:t>
            </a:fld>
            <a:endParaRPr/>
          </a:p>
        </p:txBody>
      </p:sp>
      <p:sp>
        <p:nvSpPr>
          <p:cNvPr id="2" name="Google Shape;154;g34519fc2d75_0_8">
            <a:extLst>
              <a:ext uri="{FF2B5EF4-FFF2-40B4-BE49-F238E27FC236}">
                <a16:creationId xmlns:a16="http://schemas.microsoft.com/office/drawing/2014/main" id="{8229341F-8338-D7B4-A7B5-D71EF6FD113F}"/>
              </a:ext>
            </a:extLst>
          </p:cNvPr>
          <p:cNvSpPr txBox="1"/>
          <p:nvPr/>
        </p:nvSpPr>
        <p:spPr>
          <a:xfrm>
            <a:off x="1336525" y="2678131"/>
            <a:ext cx="9499114" cy="7325042"/>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Was ist eine Ökobilanz?</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Methodik </a:t>
            </a:r>
            <a:r>
              <a:rPr lang="en-US" sz="3000" dirty="0">
                <a:solidFill>
                  <a:schemeClr val="dk1"/>
                </a:solidFill>
                <a:latin typeface="30"/>
                <a:ea typeface="Calibri"/>
                <a:cs typeface="Calibri"/>
                <a:sym typeface="Calibri"/>
              </a:rPr>
              <a:t>zur Bewertung der Umweltauswirkungen eines Produkts, einer Dienstleistung oder eines Prozesses über seinen gesamten Lebenszyklus hinweg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Berücksichtigt: </a:t>
            </a:r>
            <a:r>
              <a:rPr lang="en-US" sz="3000" dirty="0">
                <a:solidFill>
                  <a:schemeClr val="dk1"/>
                </a:solidFill>
                <a:latin typeface="30"/>
                <a:ea typeface="Calibri"/>
                <a:cs typeface="Calibri"/>
                <a:sym typeface="Calibri"/>
              </a:rPr>
              <a:t>Materialien, Energie, Abfall und Emissionen</a:t>
            </a:r>
          </a:p>
          <a:p>
            <a:pPr marL="63500" marR="0" lvl="0" rtl="0">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Anwendung in der darstellenden Kunst</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Analyse </a:t>
            </a:r>
            <a:r>
              <a:rPr lang="en-US" sz="3000" dirty="0">
                <a:solidFill>
                  <a:schemeClr val="dk1"/>
                </a:solidFill>
                <a:latin typeface="30"/>
                <a:ea typeface="Calibri"/>
                <a:cs typeface="Calibri"/>
                <a:sym typeface="Calibri"/>
              </a:rPr>
              <a:t>von der Produktion bis zur Entsorgung von: Kostümen, Bühnenbildern,  Requisiten, Energieverbrauch, Abfallströme</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Unterstützt </a:t>
            </a:r>
            <a:r>
              <a:rPr lang="en-US" sz="3000" dirty="0">
                <a:solidFill>
                  <a:schemeClr val="dk1"/>
                </a:solidFill>
                <a:latin typeface="30"/>
                <a:ea typeface="Calibri"/>
                <a:cs typeface="Calibri"/>
                <a:sym typeface="Calibri"/>
              </a:rPr>
              <a:t>nachhaltige Entscheidungsfindung in Theatern, Festivals und Unternehmen</a:t>
            </a:r>
          </a:p>
        </p:txBody>
      </p:sp>
      <p:sp>
        <p:nvSpPr>
          <p:cNvPr id="3" name="Google Shape;155;g34519fc2d75_0_8">
            <a:extLst>
              <a:ext uri="{FF2B5EF4-FFF2-40B4-BE49-F238E27FC236}">
                <a16:creationId xmlns:a16="http://schemas.microsoft.com/office/drawing/2014/main" id="{FB965B35-4A7D-6070-DF7D-68357F67E927}"/>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Lebenszyklusanalyse (LCA)</a:t>
            </a:r>
          </a:p>
        </p:txBody>
      </p:sp>
      <p:sp>
        <p:nvSpPr>
          <p:cNvPr id="4" name="Google Shape;114;p3">
            <a:extLst>
              <a:ext uri="{FF2B5EF4-FFF2-40B4-BE49-F238E27FC236}">
                <a16:creationId xmlns:a16="http://schemas.microsoft.com/office/drawing/2014/main" id="{DF900FDA-D4A7-BA4F-08AB-66681E395E28}"/>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71509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A4607D-8E5F-B6F5-5DFB-F4B2107A3F39}"/>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A54E33A6-B6A5-82FD-C682-08A2818FB9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62859" y="1918118"/>
            <a:ext cx="7355091" cy="5429340"/>
          </a:xfrm>
          <a:prstGeom prst="rect">
            <a:avLst/>
          </a:prstGeom>
        </p:spPr>
      </p:pic>
      <p:sp>
        <p:nvSpPr>
          <p:cNvPr id="142" name="Google Shape;142;g34519fc2d75_0_0">
            <a:extLst>
              <a:ext uri="{FF2B5EF4-FFF2-40B4-BE49-F238E27FC236}">
                <a16:creationId xmlns:a16="http://schemas.microsoft.com/office/drawing/2014/main" id="{213908CB-5272-A602-F91D-1A5646397D1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52317B-E73F-E775-1D7C-3E23C53DA70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47</a:t>
            </a:fld>
            <a:endParaRPr/>
          </a:p>
        </p:txBody>
      </p:sp>
      <p:sp>
        <p:nvSpPr>
          <p:cNvPr id="2" name="Google Shape;154;g34519fc2d75_0_8">
            <a:extLst>
              <a:ext uri="{FF2B5EF4-FFF2-40B4-BE49-F238E27FC236}">
                <a16:creationId xmlns:a16="http://schemas.microsoft.com/office/drawing/2014/main" id="{05452A3C-F970-FE54-350A-29AE09CD0CA2}"/>
              </a:ext>
            </a:extLst>
          </p:cNvPr>
          <p:cNvSpPr txBox="1"/>
          <p:nvPr/>
        </p:nvSpPr>
        <p:spPr>
          <a:xfrm>
            <a:off x="1336525" y="2678131"/>
            <a:ext cx="10573160" cy="7017265"/>
          </a:xfrm>
          <a:prstGeom prst="rect">
            <a:avLst/>
          </a:prstGeom>
          <a:noFill/>
          <a:ln>
            <a:noFill/>
          </a:ln>
        </p:spPr>
        <p:txBody>
          <a:bodyPr spcFirstLastPara="1" wrap="square" lIns="91425" tIns="45700" rIns="91425" bIns="45700" anchor="t" anchorCtr="0">
            <a:spAutoFit/>
          </a:bodyPr>
          <a:lstStyle/>
          <a:p>
            <a:pPr marL="63500" marR="0" lvl="0" algn="just"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Phasen der Ökobilanz in der Kunst</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Vorproduktion, </a:t>
            </a:r>
            <a:r>
              <a:rPr lang="en-US" sz="3000" dirty="0">
                <a:solidFill>
                  <a:schemeClr val="dk1"/>
                </a:solidFill>
                <a:latin typeface="30"/>
                <a:ea typeface="Calibri"/>
                <a:cs typeface="Calibri"/>
                <a:sym typeface="Calibri"/>
              </a:rPr>
              <a:t>Materialbeschaffung, Planung</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Produktion, </a:t>
            </a:r>
            <a:r>
              <a:rPr lang="en-US" sz="3000" dirty="0">
                <a:solidFill>
                  <a:schemeClr val="dk1"/>
                </a:solidFill>
                <a:latin typeface="30"/>
                <a:ea typeface="Calibri"/>
                <a:cs typeface="Calibri"/>
                <a:sym typeface="Calibri"/>
              </a:rPr>
              <a:t>Bühnenbau, Kostüme, Energieverbrauch</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Aufführung, </a:t>
            </a:r>
            <a:r>
              <a:rPr lang="en-US" sz="3000" dirty="0">
                <a:solidFill>
                  <a:schemeClr val="dk1"/>
                </a:solidFill>
                <a:latin typeface="30"/>
                <a:ea typeface="Calibri"/>
                <a:cs typeface="Calibri"/>
                <a:sym typeface="Calibri"/>
              </a:rPr>
              <a:t>Veranstaltungsortbetrieb, Auswirkungen auf das Publikum</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Nachproduktion, </a:t>
            </a:r>
            <a:r>
              <a:rPr lang="en-US" sz="3000" dirty="0">
                <a:solidFill>
                  <a:schemeClr val="dk1"/>
                </a:solidFill>
                <a:latin typeface="30"/>
                <a:ea typeface="Calibri"/>
                <a:cs typeface="Calibri"/>
                <a:sym typeface="Calibri"/>
              </a:rPr>
              <a:t>Abbau, Recycling, Abfallentsorgung</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Bewertung und kontinuierliche Verbesserung, </a:t>
            </a:r>
            <a:r>
              <a:rPr lang="en-US" sz="3000" dirty="0">
                <a:solidFill>
                  <a:schemeClr val="dk1"/>
                </a:solidFill>
                <a:latin typeface="30"/>
                <a:ea typeface="Calibri"/>
                <a:cs typeface="Calibri"/>
                <a:sym typeface="Calibri"/>
              </a:rPr>
              <a:t>gewonnene Erkenntnisse, neue Strategien</a:t>
            </a:r>
          </a:p>
          <a:p>
            <a:pPr marL="63500" marR="0" lvl="0" algn="just"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Verwandte Bewertungen</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SEA </a:t>
            </a:r>
            <a:r>
              <a:rPr lang="en-US" sz="3000" dirty="0">
                <a:solidFill>
                  <a:schemeClr val="dk1"/>
                </a:solidFill>
                <a:latin typeface="30"/>
                <a:ea typeface="Calibri"/>
                <a:cs typeface="Calibri"/>
                <a:sym typeface="Calibri"/>
              </a:rPr>
              <a:t>(Strategische Umweltprüfung) – Richtlinien und Pläne</a:t>
            </a:r>
          </a:p>
          <a:p>
            <a:pPr marL="63500" lvl="0" algn="just">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UVP </a:t>
            </a:r>
            <a:r>
              <a:rPr lang="en-US" sz="3000" dirty="0">
                <a:solidFill>
                  <a:schemeClr val="dk1"/>
                </a:solidFill>
                <a:latin typeface="30"/>
                <a:ea typeface="Calibri"/>
                <a:cs typeface="Calibri"/>
                <a:sym typeface="Calibri"/>
              </a:rPr>
              <a:t>(Umweltverträglichkeitsprüfung) – spezifische Projekte</a:t>
            </a:r>
          </a:p>
        </p:txBody>
      </p:sp>
      <p:sp>
        <p:nvSpPr>
          <p:cNvPr id="3" name="Google Shape;155;g34519fc2d75_0_8">
            <a:extLst>
              <a:ext uri="{FF2B5EF4-FFF2-40B4-BE49-F238E27FC236}">
                <a16:creationId xmlns:a16="http://schemas.microsoft.com/office/drawing/2014/main" id="{DA00843A-81F4-AC05-B7D9-90A5ABF8CB3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Lebenszyklusanalyse (LCA)</a:t>
            </a:r>
          </a:p>
        </p:txBody>
      </p:sp>
      <p:sp>
        <p:nvSpPr>
          <p:cNvPr id="4" name="Google Shape;114;p3">
            <a:extLst>
              <a:ext uri="{FF2B5EF4-FFF2-40B4-BE49-F238E27FC236}">
                <a16:creationId xmlns:a16="http://schemas.microsoft.com/office/drawing/2014/main" id="{210A8C2C-5E06-7960-56EE-EF916332267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491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3D57-2CB4-C238-47CB-767976CF6E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C84EF23-6F91-7CF3-15A8-E24E9D93106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BC20AE6D-5BC2-4B46-4508-D82924840B5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0CE3537C-A6FD-F336-38A5-FE404D83034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Aktivität C3.A2</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76CCB1F5-99AD-FD38-0EAB-21C69BF417F6}"/>
              </a:ext>
            </a:extLst>
          </p:cNvPr>
          <p:cNvSpPr txBox="1"/>
          <p:nvPr/>
        </p:nvSpPr>
        <p:spPr>
          <a:xfrm>
            <a:off x="1828800" y="3948619"/>
            <a:ext cx="15866165" cy="1638334"/>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Anwendung der Ökobilanz (LCA) auf einen Workshop zum Thema nachhaltige Ausbildung</a:t>
            </a:r>
          </a:p>
        </p:txBody>
      </p:sp>
      <p:sp>
        <p:nvSpPr>
          <p:cNvPr id="9" name="TextBox 8">
            <a:extLst>
              <a:ext uri="{FF2B5EF4-FFF2-40B4-BE49-F238E27FC236}">
                <a16:creationId xmlns:a16="http://schemas.microsoft.com/office/drawing/2014/main" id="{3AE261B5-733C-B4D7-A6B2-EE0B0D7D3644}"/>
              </a:ext>
            </a:extLst>
          </p:cNvPr>
          <p:cNvSpPr txBox="1"/>
          <p:nvPr/>
        </p:nvSpPr>
        <p:spPr>
          <a:xfrm>
            <a:off x="3124201" y="5758190"/>
            <a:ext cx="10554788" cy="2708434"/>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Welche Phase hatte in Ihrem Beispiel die größten Auswirkungen auf die Umwelt?</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Welche Ideen bringen auch soziale, kulturelle oder pädagogische Vorteile mit sich (z. B. Barrierefreiheit, Inklusion, Bewusstseinsbildung, Engagement der Teilnehmer)?</a:t>
            </a:r>
            <a:endParaRPr lang="el-GR"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7270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901A9C9-F4A3-2A73-43FE-8D3B4774071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3B4A25D-8ECD-F5D3-C7E3-759F3C62D55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8A35BCC-4137-9902-6676-6D6E4E922DE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49</a:t>
            </a:fld>
            <a:endParaRPr/>
          </a:p>
        </p:txBody>
      </p:sp>
      <p:sp>
        <p:nvSpPr>
          <p:cNvPr id="2" name="Google Shape;154;g34519fc2d75_0_8">
            <a:extLst>
              <a:ext uri="{FF2B5EF4-FFF2-40B4-BE49-F238E27FC236}">
                <a16:creationId xmlns:a16="http://schemas.microsoft.com/office/drawing/2014/main" id="{05D2CA92-1198-42FB-595C-69C8D4F8E507}"/>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Energieeffizienz </a:t>
            </a:r>
            <a:r>
              <a:rPr lang="en-US" sz="3000" dirty="0">
                <a:solidFill>
                  <a:schemeClr val="dk1"/>
                </a:solidFill>
                <a:latin typeface="30"/>
                <a:ea typeface="Calibri"/>
                <a:cs typeface="Calibri"/>
                <a:sym typeface="Calibri"/>
              </a:rPr>
              <a:t>bedeutet, so wenig Energie wie möglich zu verbrauchen, ohne dabei das künstlerische Erlebnis zu beeinträchtigen.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Die größten Energieverbraucher in der darstellenden Kunst sind: Hausbeleuchtung, Bühnenbeleuchtung, Klimatisierung (HVAC), Bühnenbildproduktion und Reisen von Publikum und Mitarbeitern.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Die Reduzierung des Energieverbrauchs senkt die Kosten, verbessert die Nachhaltigkeit und verringert die Umweltbelastung.</a:t>
            </a:r>
          </a:p>
        </p:txBody>
      </p:sp>
      <p:sp>
        <p:nvSpPr>
          <p:cNvPr id="3" name="Google Shape;155;g34519fc2d75_0_8">
            <a:extLst>
              <a:ext uri="{FF2B5EF4-FFF2-40B4-BE49-F238E27FC236}">
                <a16:creationId xmlns:a16="http://schemas.microsoft.com/office/drawing/2014/main" id="{4BB45851-20F8-A73C-B39E-8F8AD6F9B78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Energieeffizienz</a:t>
            </a:r>
          </a:p>
        </p:txBody>
      </p:sp>
      <p:sp>
        <p:nvSpPr>
          <p:cNvPr id="4" name="Google Shape;114;p3">
            <a:extLst>
              <a:ext uri="{FF2B5EF4-FFF2-40B4-BE49-F238E27FC236}">
                <a16:creationId xmlns:a16="http://schemas.microsoft.com/office/drawing/2014/main" id="{EE8B4EFE-F3B8-E2F9-162E-7F82D8E71E5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987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524755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Drei wesentliche Säulen im Gleichgewicht:</a:t>
            </a:r>
          </a:p>
          <a:p>
            <a:pPr marL="1828800" lvl="3" indent="-387350" algn="just">
              <a:spcBef>
                <a:spcPts val="1200"/>
              </a:spcBef>
              <a:buSzPts val="2500"/>
              <a:buFont typeface="Calibri"/>
              <a:buChar char="●"/>
            </a:pPr>
            <a:r>
              <a:rPr lang="en-US" sz="3000" dirty="0">
                <a:solidFill>
                  <a:schemeClr val="dk1"/>
                </a:solidFill>
                <a:latin typeface="Calibri"/>
                <a:ea typeface="Calibri"/>
                <a:cs typeface="Calibri"/>
                <a:sym typeface="Calibri"/>
              </a:rPr>
              <a:t>Sorge für den Planeten (Umwelt)</a:t>
            </a:r>
          </a:p>
          <a:p>
            <a:pPr marL="1828800" lvl="3" indent="-387350" algn="just">
              <a:spcBef>
                <a:spcPts val="1200"/>
              </a:spcBef>
              <a:buSzPts val="2500"/>
              <a:buFont typeface="Calibri"/>
              <a:buChar char="●"/>
            </a:pPr>
            <a:r>
              <a:rPr lang="en-US" sz="3000" dirty="0">
                <a:solidFill>
                  <a:schemeClr val="dk1"/>
                </a:solidFill>
                <a:latin typeface="Calibri"/>
                <a:ea typeface="Calibri"/>
                <a:cs typeface="Calibri"/>
                <a:sym typeface="Calibri"/>
              </a:rPr>
              <a:t>Wohlbefinden der Menschen (sozial)</a:t>
            </a:r>
          </a:p>
          <a:p>
            <a:pPr marL="1828800" lvl="3" indent="-387350" algn="just">
              <a:spcBef>
                <a:spcPts val="1200"/>
              </a:spcBef>
              <a:buSzPts val="2500"/>
              <a:buFont typeface="Calibri"/>
              <a:buChar char="●"/>
            </a:pPr>
            <a:r>
              <a:rPr lang="en-US" sz="3000" dirty="0">
                <a:solidFill>
                  <a:schemeClr val="dk1"/>
                </a:solidFill>
                <a:latin typeface="Calibri"/>
                <a:ea typeface="Calibri"/>
                <a:cs typeface="Calibri"/>
                <a:sym typeface="Calibri"/>
              </a:rPr>
              <a:t>Wirtschaftliche Lebensfähigkeit von </a:t>
            </a:r>
            <a:r>
              <a:rPr lang="en-US" sz="3000" dirty="0" err="1">
                <a:solidFill>
                  <a:schemeClr val="dk1"/>
                </a:solidFill>
                <a:latin typeface="Calibri"/>
                <a:ea typeface="Calibri"/>
                <a:cs typeface="Calibri"/>
                <a:sym typeface="Calibri"/>
              </a:rPr>
              <a:t>Organisationen </a:t>
            </a:r>
            <a:r>
              <a:rPr lang="en-US" sz="3000" dirty="0">
                <a:solidFill>
                  <a:schemeClr val="dk1"/>
                </a:solidFill>
                <a:latin typeface="Calibri"/>
                <a:ea typeface="Calibri"/>
                <a:cs typeface="Calibri"/>
                <a:sym typeface="Calibri"/>
              </a:rPr>
              <a:t>(Wirtschaft)</a:t>
            </a:r>
            <a:endParaRPr lang="en-GB" sz="3000" b="1"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Weit verbreitete Nachhaltigkeitsstrategie in verschiedenen Sektoren</a:t>
            </a: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In der darstellenden Kunst: </a:t>
            </a:r>
            <a:r>
              <a:rPr lang="en-GB" sz="3000" dirty="0">
                <a:solidFill>
                  <a:schemeClr val="dk1"/>
                </a:solidFill>
                <a:latin typeface="Calibri"/>
                <a:ea typeface="Calibri"/>
                <a:cs typeface="Calibri"/>
                <a:sym typeface="Calibri"/>
              </a:rPr>
              <a:t>unvollständig ohne kulturelle Dimension</a:t>
            </a: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Die Rolle der Kultur: </a:t>
            </a:r>
            <a:r>
              <a:rPr lang="en-GB" sz="3000" dirty="0">
                <a:solidFill>
                  <a:schemeClr val="dk1"/>
                </a:solidFill>
                <a:latin typeface="Calibri"/>
                <a:ea typeface="Calibri"/>
                <a:cs typeface="Calibri"/>
                <a:sym typeface="Calibri"/>
              </a:rPr>
              <a:t>Werte, Traditionen und künstlerischer Ausdruck prägen ökologische und wirtschaftliche Praktiken</a:t>
            </a:r>
          </a:p>
        </p:txBody>
      </p:sp>
      <p:sp>
        <p:nvSpPr>
          <p:cNvPr id="155" name="Google Shape;155;g34519fc2d75_0_8"/>
          <p:cNvSpPr txBox="1"/>
          <p:nvPr/>
        </p:nvSpPr>
        <p:spPr>
          <a:xfrm>
            <a:off x="1254624" y="2072632"/>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Die Triple Bottom Line (TBL)</a:t>
            </a:r>
            <a:endParaRPr sz="5000" b="1" dirty="0">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66D130A-2CD2-9622-2F99-74F10599D1F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8321568-1382-FA8F-D35A-B4A579A978C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C23A794A-523F-7AC1-3218-99C9FCAF8B4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50</a:t>
            </a:fld>
            <a:endParaRPr/>
          </a:p>
        </p:txBody>
      </p:sp>
      <p:sp>
        <p:nvSpPr>
          <p:cNvPr id="2" name="Google Shape;154;g34519fc2d75_0_8">
            <a:extLst>
              <a:ext uri="{FF2B5EF4-FFF2-40B4-BE49-F238E27FC236}">
                <a16:creationId xmlns:a16="http://schemas.microsoft.com/office/drawing/2014/main" id="{7A1743C8-7C04-CC3E-E8C6-4D9B1562B1F8}"/>
              </a:ext>
            </a:extLst>
          </p:cNvPr>
          <p:cNvSpPr txBox="1"/>
          <p:nvPr/>
        </p:nvSpPr>
        <p:spPr>
          <a:xfrm>
            <a:off x="1336525" y="3356549"/>
            <a:ext cx="15163800" cy="5170606"/>
          </a:xfrm>
          <a:prstGeom prst="rect">
            <a:avLst/>
          </a:prstGeom>
          <a:noFill/>
          <a:ln>
            <a:noFill/>
          </a:ln>
        </p:spPr>
        <p:txBody>
          <a:bodyPr spcFirstLastPara="1" wrap="square" lIns="91425" tIns="45700" rIns="91425" bIns="45700" anchor="t" anchorCtr="0">
            <a:spAutoFit/>
          </a:bodyPr>
          <a:lstStyle/>
          <a:p>
            <a:pPr marL="622300" indent="-558800" algn="just">
              <a:spcBef>
                <a:spcPts val="1200"/>
              </a:spcBef>
              <a:buClr>
                <a:srgbClr val="04A6C2"/>
              </a:buClr>
              <a:buSzPts val="2500"/>
              <a:buFont typeface="Noto Sans Symbols"/>
              <a:buChar char="⮚"/>
            </a:pPr>
            <a:r>
              <a:rPr lang="en-US" sz="3000" dirty="0">
                <a:solidFill>
                  <a:schemeClr val="dk1"/>
                </a:solidFill>
                <a:latin typeface="30"/>
                <a:ea typeface="Calibri"/>
                <a:cs typeface="Calibri"/>
              </a:rPr>
              <a:t>Datenerfassung und -messung: Überprüfen Sie Energiekostenabrechnungen und Verträge, verwenden Sie intelligente Zähler zur Verbrauchsüberwachung und identifizieren Sie versteckten Energieverbrauch, um KPIs zu berechnen.</a:t>
            </a:r>
            <a:endParaRPr lang="el-GR" sz="3000" dirty="0">
              <a:solidFill>
                <a:schemeClr val="dk1"/>
              </a:solidFill>
              <a:latin typeface="30"/>
              <a:ea typeface="Calibri"/>
              <a:cs typeface="Calibri"/>
            </a:endParaRPr>
          </a:p>
          <a:p>
            <a:pPr marL="622300" indent="-558800" algn="just">
              <a:spcBef>
                <a:spcPts val="1200"/>
              </a:spcBef>
              <a:buClr>
                <a:srgbClr val="04A6C2"/>
              </a:buClr>
              <a:buSzPts val="2500"/>
              <a:buFont typeface="Noto Sans Symbols"/>
              <a:buChar char="⮚"/>
            </a:pPr>
            <a:r>
              <a:rPr lang="en-US" sz="3000" dirty="0">
                <a:solidFill>
                  <a:schemeClr val="dk1"/>
                </a:solidFill>
                <a:latin typeface="30"/>
                <a:ea typeface="Calibri"/>
                <a:cs typeface="Calibri"/>
              </a:rPr>
              <a:t>Energieaudit und -diagnose: Bewerten Sie Gebäude, Beleuchtung, HLK, Materialien und Transportineffizienzen, um die wichtigsten Bereiche der Energieverschwendung zu ermitteln.</a:t>
            </a:r>
            <a:endParaRPr lang="el-GR" sz="3000" dirty="0">
              <a:solidFill>
                <a:schemeClr val="dk1"/>
              </a:solidFill>
              <a:latin typeface="30"/>
              <a:ea typeface="Calibri"/>
              <a:cs typeface="Calibri"/>
            </a:endParaRPr>
          </a:p>
          <a:p>
            <a:pPr marL="622300" indent="-558800" algn="just">
              <a:spcBef>
                <a:spcPts val="1200"/>
              </a:spcBef>
              <a:buClr>
                <a:srgbClr val="04A6C2"/>
              </a:buClr>
              <a:buSzPts val="2500"/>
              <a:buFont typeface="Noto Sans Symbols"/>
              <a:buChar char="⮚"/>
            </a:pPr>
            <a:r>
              <a:rPr lang="en-US" sz="3000" dirty="0">
                <a:solidFill>
                  <a:schemeClr val="dk1"/>
                </a:solidFill>
                <a:latin typeface="30"/>
                <a:ea typeface="Calibri"/>
                <a:cs typeface="Calibri"/>
              </a:rPr>
              <a:t>Entwicklung eines Aktionsplans: </a:t>
            </a:r>
            <a:r>
              <a:rPr lang="en-US" sz="3000" dirty="0" err="1">
                <a:solidFill>
                  <a:schemeClr val="dk1"/>
                </a:solidFill>
                <a:latin typeface="30"/>
                <a:ea typeface="Calibri"/>
                <a:cs typeface="Calibri"/>
              </a:rPr>
              <a:t>Priorisieren Sie </a:t>
            </a:r>
            <a:r>
              <a:rPr lang="en-US" sz="3000" dirty="0">
                <a:solidFill>
                  <a:schemeClr val="dk1"/>
                </a:solidFill>
                <a:latin typeface="30"/>
                <a:ea typeface="Calibri"/>
                <a:cs typeface="Calibri"/>
              </a:rPr>
              <a:t>Maßnahmen wie die Verbesserung der Isolierung, die Umstellung auf LEDs, die Nutzung erneuerbarer Energien, </a:t>
            </a:r>
            <a:r>
              <a:rPr lang="en-US" sz="3000" dirty="0" err="1">
                <a:solidFill>
                  <a:schemeClr val="dk1"/>
                </a:solidFill>
                <a:latin typeface="30"/>
                <a:ea typeface="Calibri"/>
                <a:cs typeface="Calibri"/>
              </a:rPr>
              <a:t>die Modernisierung </a:t>
            </a:r>
            <a:r>
              <a:rPr lang="en-US" sz="3000" dirty="0">
                <a:solidFill>
                  <a:schemeClr val="dk1"/>
                </a:solidFill>
                <a:latin typeface="30"/>
                <a:ea typeface="Calibri"/>
                <a:cs typeface="Calibri"/>
              </a:rPr>
              <a:t>der Heizungs-, Lüftungs- und Klimaanlagen, die Wiederverwendung von Materialien und die Förderung einer kohlenstoffarmen Mobilität.</a:t>
            </a:r>
            <a:endParaRPr lang="el-GR" sz="300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F1F359EA-0967-089F-0E2A-0B4100D0E8C0}"/>
              </a:ext>
            </a:extLst>
          </p:cNvPr>
          <p:cNvSpPr txBox="1"/>
          <p:nvPr/>
        </p:nvSpPr>
        <p:spPr>
          <a:xfrm>
            <a:off x="2348450" y="1561564"/>
            <a:ext cx="15583200"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Messung, Analyse und Optimierung des Energieverbrauchs</a:t>
            </a:r>
            <a:endParaRPr lang="en-US" sz="5000" b="1" dirty="0">
              <a:solidFill>
                <a:schemeClr val="tx1"/>
              </a:solidFill>
              <a:latin typeface="Calibri"/>
              <a:ea typeface="Calibri"/>
              <a:cs typeface="Calibri"/>
              <a:sym typeface="Calibri"/>
            </a:endParaRPr>
          </a:p>
        </p:txBody>
      </p:sp>
      <p:sp>
        <p:nvSpPr>
          <p:cNvPr id="4" name="Google Shape;114;p3">
            <a:extLst>
              <a:ext uri="{FF2B5EF4-FFF2-40B4-BE49-F238E27FC236}">
                <a16:creationId xmlns:a16="http://schemas.microsoft.com/office/drawing/2014/main" id="{1E407DC5-3250-D426-5102-342B83C07D19}"/>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4760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5D2BCDB-C1D7-FD84-2332-DAC50EA49E91}"/>
            </a:ext>
          </a:extLst>
        </p:cNvPr>
        <p:cNvGrpSpPr/>
        <p:nvPr/>
      </p:nvGrpSpPr>
      <p:grpSpPr>
        <a:xfrm>
          <a:off x="0" y="0"/>
          <a:ext cx="0" cy="0"/>
          <a:chOff x="0" y="0"/>
          <a:chExt cx="0" cy="0"/>
        </a:xfrm>
      </p:grpSpPr>
      <p:pic>
        <p:nvPicPr>
          <p:cNvPr id="6" name="Imagen 1" descr="Diagrama&#10;&#10;El contenido generado por IA puede ser incorrecto.">
            <a:extLst>
              <a:ext uri="{FF2B5EF4-FFF2-40B4-BE49-F238E27FC236}">
                <a16:creationId xmlns:a16="http://schemas.microsoft.com/office/drawing/2014/main" id="{FAB6F10B-0620-150F-5C9F-B2D2B77E2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45871" y="3100845"/>
            <a:ext cx="8684739" cy="4771867"/>
          </a:xfrm>
          <a:prstGeom prst="rect">
            <a:avLst/>
          </a:prstGeom>
        </p:spPr>
      </p:pic>
      <p:sp>
        <p:nvSpPr>
          <p:cNvPr id="142" name="Google Shape;142;g34519fc2d75_0_0">
            <a:extLst>
              <a:ext uri="{FF2B5EF4-FFF2-40B4-BE49-F238E27FC236}">
                <a16:creationId xmlns:a16="http://schemas.microsoft.com/office/drawing/2014/main" id="{F3FA0861-8671-AA25-BFF6-C6DEB67716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9BC75EF-6BA8-C9FE-6344-1078F79711C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51</a:t>
            </a:fld>
            <a:endParaRPr/>
          </a:p>
        </p:txBody>
      </p:sp>
      <p:sp>
        <p:nvSpPr>
          <p:cNvPr id="2" name="Google Shape;154;g34519fc2d75_0_8">
            <a:extLst>
              <a:ext uri="{FF2B5EF4-FFF2-40B4-BE49-F238E27FC236}">
                <a16:creationId xmlns:a16="http://schemas.microsoft.com/office/drawing/2014/main" id="{847C60D0-8505-F33C-2950-5880FE9EF360}"/>
              </a:ext>
            </a:extLst>
          </p:cNvPr>
          <p:cNvSpPr txBox="1"/>
          <p:nvPr/>
        </p:nvSpPr>
        <p:spPr>
          <a:xfrm>
            <a:off x="1336525" y="2678131"/>
            <a:ext cx="7807475" cy="6247824"/>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Die Kreislaufwirtschaft </a:t>
            </a:r>
            <a:r>
              <a:rPr lang="en-US" sz="3000" dirty="0">
                <a:solidFill>
                  <a:schemeClr val="dk1"/>
                </a:solidFill>
                <a:latin typeface="30"/>
                <a:ea typeface="Calibri"/>
                <a:cs typeface="Calibri"/>
                <a:sym typeface="Calibri"/>
              </a:rPr>
              <a:t>sorgt dafür, dass Produkte und Materialien so lange wie möglich genutzt werden, wodurch Abfall und Rohstoffverbrauch reduziert werden.</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Sie ersetzt das lineare Modell „nehmen – herstellen – entsorgen“ durch Strategien wie Wiederverwendung, Reparatur, Recycling und nachhaltiges Design.</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 der EU hat dieses Modell im Rahmen des</a:t>
            </a:r>
          </a:p>
          <a:p>
            <a:pPr marL="63500" marR="0" lvl="0" algn="just" rtl="0">
              <a:spcBef>
                <a:spcPts val="1200"/>
              </a:spcBef>
              <a:spcAft>
                <a:spcPts val="0"/>
              </a:spcAft>
              <a:buClr>
                <a:srgbClr val="04A6C2"/>
              </a:buClr>
              <a:buSzPts val="2500"/>
            </a:pPr>
            <a:r>
              <a:rPr lang="en-US" sz="3000" dirty="0">
                <a:solidFill>
                  <a:schemeClr val="dk1"/>
                </a:solidFill>
                <a:latin typeface="30"/>
                <a:ea typeface="Calibri"/>
                <a:cs typeface="Calibri"/>
                <a:sym typeface="Calibri"/>
              </a:rPr>
              <a:t>	</a:t>
            </a:r>
            <a:r>
              <a:rPr lang="en-US" sz="3000" b="1" dirty="0">
                <a:solidFill>
                  <a:schemeClr val="dk1"/>
                </a:solidFill>
                <a:latin typeface="30"/>
                <a:ea typeface="Calibri"/>
                <a:cs typeface="Calibri"/>
                <a:sym typeface="Calibri"/>
              </a:rPr>
              <a:t>Aktionsplan </a:t>
            </a:r>
            <a:r>
              <a:rPr lang="en-US" sz="3000" dirty="0">
                <a:solidFill>
                  <a:schemeClr val="dk1"/>
                </a:solidFill>
                <a:latin typeface="30"/>
                <a:ea typeface="Calibri"/>
                <a:cs typeface="Calibri"/>
                <a:sym typeface="Calibri"/>
              </a:rPr>
              <a:t>für </a:t>
            </a:r>
            <a:r>
              <a:rPr lang="en-US" sz="3000" b="1" dirty="0">
                <a:solidFill>
                  <a:schemeClr val="dk1"/>
                </a:solidFill>
                <a:latin typeface="30"/>
                <a:ea typeface="Calibri"/>
                <a:cs typeface="Calibri"/>
                <a:sym typeface="Calibri"/>
              </a:rPr>
              <a:t>die Kreislaufwirtschaft (2020) </a:t>
            </a:r>
            <a:r>
              <a:rPr lang="en-US" sz="3000" dirty="0" err="1">
                <a:solidFill>
                  <a:schemeClr val="dk1"/>
                </a:solidFill>
                <a:latin typeface="30"/>
                <a:ea typeface="Calibri"/>
                <a:cs typeface="Calibri"/>
                <a:sym typeface="Calibri"/>
              </a:rPr>
              <a:t>im</a:t>
            </a:r>
            <a:r>
              <a:rPr lang="en-US" sz="3000" dirty="0">
                <a:solidFill>
                  <a:schemeClr val="dk1"/>
                </a:solidFill>
                <a:latin typeface="30"/>
                <a:ea typeface="Calibri"/>
                <a:cs typeface="Calibri"/>
                <a:sym typeface="Calibri"/>
              </a:rPr>
              <a:t> Einklang mit dem Europäischen Grünen Deal.</a:t>
            </a:r>
          </a:p>
        </p:txBody>
      </p:sp>
      <p:sp>
        <p:nvSpPr>
          <p:cNvPr id="3" name="Google Shape;155;g34519fc2d75_0_8">
            <a:extLst>
              <a:ext uri="{FF2B5EF4-FFF2-40B4-BE49-F238E27FC236}">
                <a16:creationId xmlns:a16="http://schemas.microsoft.com/office/drawing/2014/main" id="{EA2ED01E-4FD7-4534-B633-6CBB1872A3A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Kreislaufwirtschaft im Kultursektor</a:t>
            </a:r>
          </a:p>
        </p:txBody>
      </p:sp>
      <p:sp>
        <p:nvSpPr>
          <p:cNvPr id="5" name="Google Shape;143;g34519fc2d75_0_0">
            <a:extLst>
              <a:ext uri="{FF2B5EF4-FFF2-40B4-BE49-F238E27FC236}">
                <a16:creationId xmlns:a16="http://schemas.microsoft.com/office/drawing/2014/main" id="{EE30D722-5209-E4C0-79F9-9D442E511C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91463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2878B58-9469-50E5-CC58-EA9925504BDA}"/>
            </a:ext>
          </a:extLst>
        </p:cNvPr>
        <p:cNvGrpSpPr/>
        <p:nvPr/>
      </p:nvGrpSpPr>
      <p:grpSpPr>
        <a:xfrm>
          <a:off x="0" y="0"/>
          <a:ext cx="0" cy="0"/>
          <a:chOff x="0" y="0"/>
          <a:chExt cx="0" cy="0"/>
        </a:xfrm>
      </p:grpSpPr>
      <p:pic>
        <p:nvPicPr>
          <p:cNvPr id="6" name="Imagen 2" descr="Diagrama&#10;&#10;El contenido generado por IA puede ser incorrecto.">
            <a:extLst>
              <a:ext uri="{FF2B5EF4-FFF2-40B4-BE49-F238E27FC236}">
                <a16:creationId xmlns:a16="http://schemas.microsoft.com/office/drawing/2014/main" id="{8503C967-6162-315A-27FB-26A8D2F5D8C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0891854" y="2613689"/>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5181CC17-DBAC-8ED6-AF07-D5B1139C8CB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2D19AF1-78A9-D052-C39E-D9ED04514D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52</a:t>
            </a:fld>
            <a:endParaRPr/>
          </a:p>
        </p:txBody>
      </p:sp>
      <p:sp>
        <p:nvSpPr>
          <p:cNvPr id="2" name="Google Shape;154;g34519fc2d75_0_8">
            <a:extLst>
              <a:ext uri="{FF2B5EF4-FFF2-40B4-BE49-F238E27FC236}">
                <a16:creationId xmlns:a16="http://schemas.microsoft.com/office/drawing/2014/main" id="{CBB195C0-0DBA-043A-13ED-6975366953E3}"/>
              </a:ext>
            </a:extLst>
          </p:cNvPr>
          <p:cNvSpPr txBox="1"/>
          <p:nvPr/>
        </p:nvSpPr>
        <p:spPr>
          <a:xfrm>
            <a:off x="1336526" y="2678131"/>
            <a:ext cx="8399586" cy="6247824"/>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Warum das wichtig ist</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Der Energieverbrauch variiert je nach Aktivität → es bedarf einer klaren Basislinie.</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Reduziert Kosten und Umweltbelastung.</a:t>
            </a:r>
          </a:p>
          <a:p>
            <a:pPr marL="63500" lvl="0">
              <a:spcBef>
                <a:spcPts val="1200"/>
              </a:spcBef>
              <a:buClr>
                <a:srgbClr val="04A6C2"/>
              </a:buClr>
              <a:buSzPts val="2500"/>
            </a:pPr>
            <a:r>
              <a:rPr lang="en-US" sz="3000" b="1" dirty="0">
                <a:solidFill>
                  <a:schemeClr val="dk1"/>
                </a:solidFill>
                <a:latin typeface="30"/>
                <a:ea typeface="Calibri"/>
                <a:cs typeface="Calibri"/>
                <a:sym typeface="Calibri"/>
              </a:rPr>
              <a:t>1. Datenerfassung und -messung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Überprüfen Sie Rechnungen und Verträge (über einen Zeitraum von mindestens 12 Monaten).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Einsatz intelligenter Zähler (Auditorium, Proberäume, HLK, Beleuchtung).</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Muster und versteckten Energieverbrauch identifizieren.</a:t>
            </a:r>
          </a:p>
        </p:txBody>
      </p:sp>
      <p:sp>
        <p:nvSpPr>
          <p:cNvPr id="3" name="Google Shape;155;g34519fc2d75_0_8">
            <a:extLst>
              <a:ext uri="{FF2B5EF4-FFF2-40B4-BE49-F238E27FC236}">
                <a16:creationId xmlns:a16="http://schemas.microsoft.com/office/drawing/2014/main" id="{7DC0937A-7284-883B-873F-14D96F2B3CDF}"/>
              </a:ext>
            </a:extLst>
          </p:cNvPr>
          <p:cNvSpPr txBox="1"/>
          <p:nvPr/>
        </p:nvSpPr>
        <p:spPr>
          <a:xfrm>
            <a:off x="2888096" y="1227112"/>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Anwendungen der Kreislaufwirtschaft in der darstellenden Kunst</a:t>
            </a:r>
          </a:p>
        </p:txBody>
      </p:sp>
      <p:sp>
        <p:nvSpPr>
          <p:cNvPr id="4" name="Google Shape;114;p3">
            <a:extLst>
              <a:ext uri="{FF2B5EF4-FFF2-40B4-BE49-F238E27FC236}">
                <a16:creationId xmlns:a16="http://schemas.microsoft.com/office/drawing/2014/main" id="{98F0BAB5-340F-DD24-AD4A-04898D534495}"/>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11254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D52EC65-88D6-6A34-1DCA-C42092905E21}"/>
            </a:ext>
          </a:extLst>
        </p:cNvPr>
        <p:cNvGrpSpPr/>
        <p:nvPr/>
      </p:nvGrpSpPr>
      <p:grpSpPr>
        <a:xfrm>
          <a:off x="0" y="0"/>
          <a:ext cx="0" cy="0"/>
          <a:chOff x="0" y="0"/>
          <a:chExt cx="0" cy="0"/>
        </a:xfrm>
      </p:grpSpPr>
      <p:pic>
        <p:nvPicPr>
          <p:cNvPr id="5" name="Imagen 2" descr="Diagrama&#10;&#10;El contenido generado por IA puede ser incorrecto.">
            <a:extLst>
              <a:ext uri="{FF2B5EF4-FFF2-40B4-BE49-F238E27FC236}">
                <a16:creationId xmlns:a16="http://schemas.microsoft.com/office/drawing/2014/main" id="{76BD9353-C4C7-6B0E-925F-618C200A926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229843" y="2793571"/>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98CCCEC3-CA03-0229-2413-562BC20C5DC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7856AA-FD36-D700-06EF-B7A5A183F3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53</a:t>
            </a:fld>
            <a:endParaRPr/>
          </a:p>
        </p:txBody>
      </p:sp>
      <p:sp>
        <p:nvSpPr>
          <p:cNvPr id="2" name="Google Shape;154;g34519fc2d75_0_8">
            <a:extLst>
              <a:ext uri="{FF2B5EF4-FFF2-40B4-BE49-F238E27FC236}">
                <a16:creationId xmlns:a16="http://schemas.microsoft.com/office/drawing/2014/main" id="{38964AD4-9074-A64F-09DA-F5F0FCE0ADE5}"/>
              </a:ext>
            </a:extLst>
          </p:cNvPr>
          <p:cNvSpPr txBox="1"/>
          <p:nvPr/>
        </p:nvSpPr>
        <p:spPr>
          <a:xfrm>
            <a:off x="1336526" y="2678131"/>
            <a:ext cx="9613790" cy="7325042"/>
          </a:xfrm>
          <a:prstGeom prst="rect">
            <a:avLst/>
          </a:prstGeom>
          <a:noFill/>
          <a:ln>
            <a:noFill/>
          </a:ln>
        </p:spPr>
        <p:txBody>
          <a:bodyPr spcFirstLastPara="1" wrap="square" lIns="91425" tIns="45700" rIns="91425" bIns="45700" anchor="t" anchorCtr="0">
            <a:spAutoFit/>
          </a:bodyPr>
          <a:lstStyle/>
          <a:p>
            <a:pPr marL="63500" lvl="0">
              <a:spcBef>
                <a:spcPts val="1200"/>
              </a:spcBef>
              <a:buClr>
                <a:srgbClr val="04A6C2"/>
              </a:buClr>
              <a:buSzPts val="2500"/>
            </a:pPr>
            <a:r>
              <a:rPr lang="en-US" sz="3000" b="1" dirty="0">
                <a:solidFill>
                  <a:schemeClr val="dk1"/>
                </a:solidFill>
                <a:latin typeface="30"/>
                <a:ea typeface="Calibri"/>
                <a:cs typeface="Calibri"/>
                <a:sym typeface="Calibri"/>
              </a:rPr>
              <a:t>2. Energieaudit und -diagnose</a:t>
            </a:r>
            <a:endParaRPr lang="en-US" sz="3000" dirty="0">
              <a:solidFill>
                <a:schemeClr val="dk1"/>
              </a:solidFill>
              <a:latin typeface="30"/>
              <a:ea typeface="Calibri"/>
              <a:cs typeface="Calibri"/>
              <a:sym typeface="Calibri"/>
            </a:endParaRP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Gebäudestruktur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Beleuchtung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Reisen/Transport</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HLK, </a:t>
            </a:r>
            <a:r>
              <a:rPr lang="en-US" sz="3000" dirty="0" err="1">
                <a:solidFill>
                  <a:schemeClr val="dk1"/>
                </a:solidFill>
                <a:latin typeface="30"/>
                <a:ea typeface="Calibri"/>
                <a:cs typeface="Calibri"/>
                <a:sym typeface="Calibri"/>
              </a:rPr>
              <a:t>Modernisierung</a:t>
            </a:r>
            <a:r>
              <a:rPr lang="en-US" sz="3000" dirty="0">
                <a:solidFill>
                  <a:schemeClr val="dk1"/>
                </a:solidFill>
                <a:latin typeface="30"/>
                <a:ea typeface="Calibri"/>
                <a:cs typeface="Calibri"/>
                <a:sym typeface="Calibri"/>
              </a:rPr>
              <a:t>, Hinzufügen von Zoneneinteilung/Programmierung – Requisiten/Kulissen</a:t>
            </a:r>
          </a:p>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3. Aktionsplan für Energieeinsparungen</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Verbesserung der Isolierung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Installation erneuerbarer Energiequellen </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Umstellung auf LED + Bewegungssensoren </a:t>
            </a:r>
            <a:r>
              <a:rPr lang="en-US" sz="3000" dirty="0">
                <a:solidFill>
                  <a:schemeClr val="dk1"/>
                </a:solidFill>
                <a:latin typeface="Calibri"/>
                <a:ea typeface="Calibri"/>
                <a:cs typeface="Calibri"/>
                <a:sym typeface="Calibri"/>
              </a:rPr>
              <a:t>• </a:t>
            </a:r>
            <a:r>
              <a:rPr lang="en-US" sz="3000" dirty="0" err="1">
                <a:solidFill>
                  <a:schemeClr val="dk1"/>
                </a:solidFill>
                <a:latin typeface="30"/>
                <a:ea typeface="Calibri"/>
                <a:cs typeface="Calibri"/>
                <a:sym typeface="Calibri"/>
              </a:rPr>
              <a:t>Modernisierung </a:t>
            </a:r>
            <a:r>
              <a:rPr lang="en-US" sz="3000" dirty="0">
                <a:solidFill>
                  <a:schemeClr val="dk1"/>
                </a:solidFill>
                <a:latin typeface="30"/>
                <a:ea typeface="Calibri"/>
                <a:cs typeface="Calibri"/>
                <a:sym typeface="Calibri"/>
              </a:rPr>
              <a:t>der HLK-Anlage und </a:t>
            </a:r>
            <a:r>
              <a:rPr lang="en-US" sz="3000" dirty="0" err="1">
                <a:solidFill>
                  <a:schemeClr val="dk1"/>
                </a:solidFill>
                <a:latin typeface="30"/>
                <a:ea typeface="Calibri"/>
                <a:cs typeface="Calibri"/>
                <a:sym typeface="Calibri"/>
              </a:rPr>
              <a:t>Optimierung </a:t>
            </a:r>
            <a:r>
              <a:rPr lang="en-US" sz="3000" dirty="0">
                <a:solidFill>
                  <a:schemeClr val="dk1"/>
                </a:solidFill>
                <a:latin typeface="30"/>
                <a:ea typeface="Calibri"/>
                <a:cs typeface="Calibri"/>
                <a:sym typeface="Calibri"/>
              </a:rPr>
              <a:t>der Nutzung </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Verhaltensänderungen fördern + umweltbewusste Beschaffung </a:t>
            </a:r>
          </a:p>
          <a:p>
            <a:pPr marL="63500" lvl="0">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Zusammenarbeit mit lokalen Lieferanten.</a:t>
            </a:r>
          </a:p>
        </p:txBody>
      </p:sp>
      <p:sp>
        <p:nvSpPr>
          <p:cNvPr id="3" name="Google Shape;155;g34519fc2d75_0_8">
            <a:extLst>
              <a:ext uri="{FF2B5EF4-FFF2-40B4-BE49-F238E27FC236}">
                <a16:creationId xmlns:a16="http://schemas.microsoft.com/office/drawing/2014/main" id="{37598539-C706-6EB8-0628-101449612413}"/>
              </a:ext>
            </a:extLst>
          </p:cNvPr>
          <p:cNvSpPr txBox="1"/>
          <p:nvPr/>
        </p:nvSpPr>
        <p:spPr>
          <a:xfrm>
            <a:off x="2348450" y="111935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Anwendungen der Kreislaufwirtschaft in der darstellenden Kunst</a:t>
            </a:r>
          </a:p>
        </p:txBody>
      </p:sp>
      <p:sp>
        <p:nvSpPr>
          <p:cNvPr id="4" name="Google Shape;114;p3">
            <a:extLst>
              <a:ext uri="{FF2B5EF4-FFF2-40B4-BE49-F238E27FC236}">
                <a16:creationId xmlns:a16="http://schemas.microsoft.com/office/drawing/2014/main" id="{1770F994-50A3-10C4-4555-760A8E795AD0}"/>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4256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31192E-51EE-E66D-DED5-CB71494D740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BCE0294-F6EC-8E3F-5631-AC2E2373128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C3A552-392C-7ADB-26AD-22F4388A61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54</a:t>
            </a:fld>
            <a:endParaRPr dirty="0"/>
          </a:p>
        </p:txBody>
      </p:sp>
      <p:sp>
        <p:nvSpPr>
          <p:cNvPr id="2" name="Google Shape;154;g34519fc2d75_0_8">
            <a:extLst>
              <a:ext uri="{FF2B5EF4-FFF2-40B4-BE49-F238E27FC236}">
                <a16:creationId xmlns:a16="http://schemas.microsoft.com/office/drawing/2014/main" id="{F0A328B1-D0CA-90E7-856C-1E9130E8D031}"/>
              </a:ext>
            </a:extLst>
          </p:cNvPr>
          <p:cNvSpPr txBox="1"/>
          <p:nvPr/>
        </p:nvSpPr>
        <p:spPr>
          <a:xfrm>
            <a:off x="1336525" y="2678131"/>
            <a:ext cx="15163800" cy="5324494"/>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b="1" dirty="0">
                <a:solidFill>
                  <a:schemeClr val="dk1"/>
                </a:solidFill>
                <a:latin typeface="30"/>
                <a:ea typeface="Calibri"/>
                <a:cs typeface="Calibri"/>
                <a:sym typeface="Calibri"/>
              </a:rPr>
              <a:t>Treibhausgasemissionen (THG) </a:t>
            </a:r>
            <a:r>
              <a:rPr lang="en-US" sz="3000" dirty="0">
                <a:solidFill>
                  <a:schemeClr val="dk1"/>
                </a:solidFill>
                <a:latin typeface="30"/>
                <a:ea typeface="Calibri"/>
                <a:cs typeface="Calibri"/>
                <a:sym typeface="Calibri"/>
              </a:rPr>
              <a:t>sind</a:t>
            </a:r>
            <a:r>
              <a:rPr lang="en-US" sz="3000" b="1" dirty="0">
                <a:solidFill>
                  <a:schemeClr val="dk1"/>
                </a:solidFill>
                <a:latin typeface="30"/>
                <a:ea typeface="Calibri"/>
                <a:cs typeface="Calibri"/>
                <a:sym typeface="Calibri"/>
              </a:rPr>
              <a:t> Em</a:t>
            </a:r>
            <a:r>
              <a:rPr lang="en-US" sz="3000" dirty="0">
                <a:solidFill>
                  <a:schemeClr val="dk1"/>
                </a:solidFill>
                <a:latin typeface="30"/>
                <a:ea typeface="Calibri"/>
                <a:cs typeface="Calibri"/>
                <a:sym typeface="Calibri"/>
              </a:rPr>
              <a:t>issionen, die zur globalen Erwärmung beitragen, darunter Kohlendioxid (CO₂), Methan (CH₄) und Lachgas (N₂O). Diese Gase entstehen in erster Linie durch menschliche Aktivitäten.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THG wie CO₂, CH₄ und N₂O speichern Wärme in der Atmosphäre und treiben so den Klimawandel voran.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 der darstellenden Kunst entstehen Emissionen durch Energieverbrauch, Transport, Materialien und digitale Dienste.</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Der Aktionsplan der EU für null Umweltverschmutzung </a:t>
            </a:r>
            <a:r>
              <a:rPr lang="en-US" sz="3000" dirty="0">
                <a:solidFill>
                  <a:schemeClr val="dk1"/>
                </a:solidFill>
                <a:latin typeface="30"/>
                <a:ea typeface="Calibri"/>
                <a:cs typeface="Calibri"/>
                <a:sym typeface="Calibri"/>
              </a:rPr>
              <a:t>zielt darauf ab, die Umweltverschmutzung bis 2030 zu reduzieren und bis 2050 eine giftstofffreie Umwelt zu erreichen.</a:t>
            </a:r>
          </a:p>
        </p:txBody>
      </p:sp>
      <p:sp>
        <p:nvSpPr>
          <p:cNvPr id="3" name="Google Shape;155;g34519fc2d75_0_8">
            <a:extLst>
              <a:ext uri="{FF2B5EF4-FFF2-40B4-BE49-F238E27FC236}">
                <a16:creationId xmlns:a16="http://schemas.microsoft.com/office/drawing/2014/main" id="{072A6862-EDB7-3DED-F321-DABE903843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Treibhausgasemissionen</a:t>
            </a:r>
          </a:p>
        </p:txBody>
      </p:sp>
      <p:sp>
        <p:nvSpPr>
          <p:cNvPr id="5" name="Google Shape;143;g34519fc2d75_0_0">
            <a:extLst>
              <a:ext uri="{FF2B5EF4-FFF2-40B4-BE49-F238E27FC236}">
                <a16:creationId xmlns:a16="http://schemas.microsoft.com/office/drawing/2014/main" id="{63DEF5D3-9E15-8227-817B-137B2E0A14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62406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6EC5D9C-4FFC-A20E-629E-FA0BAC3FF84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C172C9-3838-52E6-62DD-F18FFD8DC6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91E1C49-274B-281B-457C-C08A87E9500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55</a:t>
            </a:fld>
            <a:endParaRPr dirty="0"/>
          </a:p>
        </p:txBody>
      </p:sp>
      <p:sp>
        <p:nvSpPr>
          <p:cNvPr id="2" name="Google Shape;154;g34519fc2d75_0_8">
            <a:extLst>
              <a:ext uri="{FF2B5EF4-FFF2-40B4-BE49-F238E27FC236}">
                <a16:creationId xmlns:a16="http://schemas.microsoft.com/office/drawing/2014/main" id="{C2CA68BF-853A-7B9B-CCE4-4E5FB5B4D982}"/>
              </a:ext>
            </a:extLst>
          </p:cNvPr>
          <p:cNvSpPr txBox="1"/>
          <p:nvPr/>
        </p:nvSpPr>
        <p:spPr>
          <a:xfrm>
            <a:off x="1336525" y="2678131"/>
            <a:ext cx="15163800" cy="5324494"/>
          </a:xfrm>
          <a:prstGeom prst="rect">
            <a:avLst/>
          </a:prstGeom>
          <a:noFill/>
          <a:ln>
            <a:noFill/>
          </a:ln>
        </p:spPr>
        <p:txBody>
          <a:bodyPr spcFirstLastPara="1" wrap="square" lIns="91425" tIns="45700" rIns="91425" bIns="45700" anchor="t" anchorCtr="0">
            <a:spAutoFit/>
          </a:bodyPr>
          <a:lstStyle/>
          <a:p>
            <a:pPr marL="63500" marR="0" lvl="0" rtl="0">
              <a:spcBef>
                <a:spcPts val="1200"/>
              </a:spcBef>
              <a:spcAft>
                <a:spcPts val="0"/>
              </a:spcAft>
              <a:buClr>
                <a:srgbClr val="04A6C2"/>
              </a:buClr>
              <a:buSzPts val="2500"/>
            </a:pPr>
            <a:r>
              <a:rPr lang="en-US" sz="3000" dirty="0">
                <a:solidFill>
                  <a:schemeClr val="dk1"/>
                </a:solidFill>
                <a:latin typeface="30"/>
                <a:ea typeface="Calibri"/>
                <a:cs typeface="Calibri"/>
                <a:sym typeface="Calibri"/>
              </a:rPr>
              <a:t>Diese </a:t>
            </a:r>
            <a:r>
              <a:rPr lang="en-US" sz="3000" b="1" dirty="0">
                <a:solidFill>
                  <a:schemeClr val="dk1"/>
                </a:solidFill>
                <a:latin typeface="30"/>
                <a:ea typeface="Calibri"/>
                <a:cs typeface="Calibri"/>
                <a:sym typeface="Calibri"/>
              </a:rPr>
              <a:t>internationale Norm </a:t>
            </a:r>
            <a:r>
              <a:rPr lang="en-US" sz="3000" dirty="0">
                <a:solidFill>
                  <a:schemeClr val="dk1"/>
                </a:solidFill>
                <a:latin typeface="30"/>
                <a:ea typeface="Calibri"/>
                <a:cs typeface="Calibri"/>
                <a:sym typeface="Calibri"/>
              </a:rPr>
              <a:t>bietet einen klaren Rahmen für die Identifizierung bedeutender Emissionsquellen, die Quantifizierung relevanter Emissionen sowie die Berichterstattung und Überprüfung von Treibhausgasemissionen auf Organisationsebene.</a:t>
            </a:r>
          </a:p>
          <a:p>
            <a:pPr marL="622300" indent="-558800">
              <a:spcBef>
                <a:spcPts val="1200"/>
              </a:spcBef>
              <a:buClr>
                <a:srgbClr val="04A6C2"/>
              </a:buClr>
              <a:buSzPts val="2500"/>
              <a:buFont typeface="Noto Sans Symbols"/>
              <a:buChar char="⮚"/>
            </a:pPr>
            <a:r>
              <a:rPr lang="en-US" sz="3000" b="1" dirty="0">
                <a:solidFill>
                  <a:schemeClr val="dk1"/>
                </a:solidFill>
                <a:latin typeface="30"/>
                <a:ea typeface="Calibri"/>
                <a:cs typeface="Calibri"/>
                <a:sym typeface="Calibri"/>
              </a:rPr>
              <a:t>GHG Protocol Event Standard </a:t>
            </a:r>
            <a:r>
              <a:rPr lang="en-US" sz="3000" dirty="0">
                <a:solidFill>
                  <a:schemeClr val="dk1"/>
                </a:solidFill>
                <a:latin typeface="30"/>
                <a:ea typeface="Calibri"/>
                <a:cs typeface="Calibri"/>
                <a:sym typeface="Calibri"/>
              </a:rPr>
              <a:t>– Passt die ISO-Grundsätze an Konzerte, Festivals und Tourneeproduktionen an.</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ISO 14064-1:2019 </a:t>
            </a:r>
            <a:r>
              <a:rPr lang="en-US" sz="3000" dirty="0">
                <a:solidFill>
                  <a:schemeClr val="dk1"/>
                </a:solidFill>
                <a:latin typeface="30"/>
                <a:ea typeface="Calibri"/>
                <a:cs typeface="Calibri"/>
                <a:sym typeface="Calibri"/>
              </a:rPr>
              <a:t>– Rahmenwerk zur Identifizierung, Quantifizierung, Berichterstattung und Überprüfung von Treibhausgasemissionen </a:t>
            </a:r>
            <a:r>
              <a:rPr lang="en-US" sz="3000" dirty="0" err="1">
                <a:solidFill>
                  <a:schemeClr val="dk1"/>
                </a:solidFill>
                <a:latin typeface="30"/>
                <a:ea typeface="Calibri"/>
                <a:cs typeface="Calibri"/>
                <a:sym typeface="Calibri"/>
              </a:rPr>
              <a:t>von Organisationen</a:t>
            </a:r>
            <a:r>
              <a:rPr lang="en-US" sz="3000" dirty="0">
                <a:solidFill>
                  <a:schemeClr val="dk1"/>
                </a:solidFill>
                <a:latin typeface="30"/>
                <a:ea typeface="Calibri"/>
                <a:cs typeface="Calibri"/>
                <a:sym typeface="Calibri"/>
              </a:rPr>
              <a:t>.</a:t>
            </a:r>
          </a:p>
          <a:p>
            <a:pPr marL="622300" marR="0" lvl="0" indent="-558800" rtl="0">
              <a:spcBef>
                <a:spcPts val="1200"/>
              </a:spcBef>
              <a:spcAft>
                <a:spcPts val="0"/>
              </a:spcAft>
              <a:buClr>
                <a:srgbClr val="04A6C2"/>
              </a:buClr>
              <a:buSzPts val="2500"/>
              <a:buFont typeface="Noto Sans Symbols"/>
              <a:buChar char="⮚"/>
            </a:pPr>
            <a:r>
              <a:rPr lang="en-US" sz="3000" b="1" u="sng" dirty="0">
                <a:solidFill>
                  <a:schemeClr val="dk1"/>
                </a:solidFill>
                <a:latin typeface="30"/>
                <a:ea typeface="Calibri"/>
                <a:cs typeface="Calibri"/>
                <a:sym typeface="Calibri"/>
              </a:rPr>
              <a:t>Neue Verordnung: </a:t>
            </a:r>
            <a:r>
              <a:rPr lang="en-US" sz="3000" b="1" dirty="0">
                <a:solidFill>
                  <a:schemeClr val="dk1"/>
                </a:solidFill>
                <a:latin typeface="30"/>
                <a:ea typeface="Calibri"/>
                <a:cs typeface="Calibri"/>
                <a:sym typeface="Calibri"/>
              </a:rPr>
              <a:t>Königlicher Erlass 214/2025 (Spanien) </a:t>
            </a:r>
            <a:r>
              <a:rPr lang="en-US" sz="3000" dirty="0">
                <a:solidFill>
                  <a:schemeClr val="dk1"/>
                </a:solidFill>
                <a:latin typeface="30"/>
                <a:ea typeface="Calibri"/>
                <a:cs typeface="Calibri"/>
                <a:sym typeface="Calibri"/>
              </a:rPr>
              <a:t>– Verpflichtet große Institutionen und öffentliche Einrichtungen zur Berechnung, Berichterstattung und Reduzierung ihres CO2-Fußabdrucks, unterstützt durch einen Fünfjahresplan zur Reduzierung.</a:t>
            </a:r>
          </a:p>
        </p:txBody>
      </p:sp>
      <p:sp>
        <p:nvSpPr>
          <p:cNvPr id="3" name="Google Shape;155;g34519fc2d75_0_8">
            <a:extLst>
              <a:ext uri="{FF2B5EF4-FFF2-40B4-BE49-F238E27FC236}">
                <a16:creationId xmlns:a16="http://schemas.microsoft.com/office/drawing/2014/main" id="{A575B3C1-831A-2DFA-BE34-E2BDCE9F03A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Standards und Rahmenwerke</a:t>
            </a:r>
          </a:p>
        </p:txBody>
      </p:sp>
      <p:sp>
        <p:nvSpPr>
          <p:cNvPr id="5" name="Google Shape;143;g34519fc2d75_0_0">
            <a:extLst>
              <a:ext uri="{FF2B5EF4-FFF2-40B4-BE49-F238E27FC236}">
                <a16:creationId xmlns:a16="http://schemas.microsoft.com/office/drawing/2014/main" id="{4131363E-6038-D72A-E9E2-A572FDF4FF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1956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36F4D0C-ABD0-C64C-587E-D4753988722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C089944-2494-E743-7F48-04EB82A03C1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31979B-2CF3-033B-9C2E-B65802EF85C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56</a:t>
            </a:fld>
            <a:endParaRPr/>
          </a:p>
        </p:txBody>
      </p:sp>
      <p:sp>
        <p:nvSpPr>
          <p:cNvPr id="2" name="Google Shape;154;g34519fc2d75_0_8">
            <a:extLst>
              <a:ext uri="{FF2B5EF4-FFF2-40B4-BE49-F238E27FC236}">
                <a16:creationId xmlns:a16="http://schemas.microsoft.com/office/drawing/2014/main" id="{8958F269-3C40-000D-3E8B-8DD4684F3E6E}"/>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577850" marR="0" lvl="0" indent="-514350" rtl="0">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Umfang definieren: </a:t>
            </a:r>
            <a:r>
              <a:rPr lang="en-US" sz="3000" dirty="0">
                <a:solidFill>
                  <a:schemeClr val="tx1"/>
                </a:solidFill>
                <a:latin typeface="30"/>
                <a:ea typeface="Calibri"/>
                <a:cs typeface="Calibri"/>
                <a:sym typeface="Calibri"/>
              </a:rPr>
              <a:t>Direkte, indirekte und für die Produktion oder Organisation relevante Emissionen entlang der Wertschöpfungskette einbeziehen</a:t>
            </a:r>
          </a:p>
          <a:p>
            <a:pPr marL="577850" marR="0" lvl="0" indent="-514350" rtl="0">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Aktivitätsdaten erfassen: </a:t>
            </a:r>
            <a:r>
              <a:rPr lang="en-US" sz="3000" dirty="0">
                <a:solidFill>
                  <a:schemeClr val="tx1"/>
                </a:solidFill>
                <a:latin typeface="30"/>
                <a:ea typeface="Calibri"/>
                <a:cs typeface="Calibri"/>
                <a:sym typeface="Calibri"/>
              </a:rPr>
              <a:t>Energieverbrauch, Reisestrecken, Materialmengen und Abfallmengen.</a:t>
            </a:r>
          </a:p>
          <a:p>
            <a:pPr marL="577850" marR="0" lvl="0" indent="-514350" rtl="0">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Anwendung von Emissionsfaktoren: </a:t>
            </a:r>
            <a:r>
              <a:rPr lang="en-US" sz="3000" dirty="0">
                <a:solidFill>
                  <a:schemeClr val="tx1"/>
                </a:solidFill>
                <a:latin typeface="30"/>
                <a:ea typeface="Calibri"/>
                <a:cs typeface="Calibri"/>
                <a:sym typeface="Calibri"/>
              </a:rPr>
              <a:t>Umrechnung der Aktivitätsdaten in CO₂-Äquivalente unter Verwendung </a:t>
            </a:r>
            <a:r>
              <a:rPr lang="en-US" sz="3000" dirty="0" err="1">
                <a:solidFill>
                  <a:schemeClr val="tx1"/>
                </a:solidFill>
                <a:latin typeface="30"/>
                <a:ea typeface="Calibri"/>
                <a:cs typeface="Calibri"/>
                <a:sym typeface="Calibri"/>
              </a:rPr>
              <a:t>anerkannter </a:t>
            </a:r>
            <a:r>
              <a:rPr lang="en-US" sz="3000" dirty="0">
                <a:solidFill>
                  <a:schemeClr val="tx1"/>
                </a:solidFill>
                <a:latin typeface="30"/>
                <a:ea typeface="Calibri"/>
                <a:cs typeface="Calibri"/>
                <a:sym typeface="Calibri"/>
              </a:rPr>
              <a:t>Datenbanken.</a:t>
            </a:r>
          </a:p>
          <a:p>
            <a:pPr marL="577850" marR="0" lvl="0" indent="-514350" rtl="0">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Berechnung des Fußabdrucks: </a:t>
            </a:r>
            <a:r>
              <a:rPr lang="en-US" sz="3000" dirty="0">
                <a:solidFill>
                  <a:schemeClr val="tx1"/>
                </a:solidFill>
                <a:latin typeface="30"/>
                <a:ea typeface="Calibri"/>
                <a:cs typeface="Calibri"/>
                <a:sym typeface="Calibri"/>
              </a:rPr>
              <a:t>Gesamtemissionen und Ermittlung der wichtigsten Verursacher.</a:t>
            </a:r>
          </a:p>
          <a:p>
            <a:pPr marL="577850" marR="0" lvl="0" indent="-514350" rtl="0">
              <a:spcBef>
                <a:spcPts val="1200"/>
              </a:spcBef>
              <a:spcAft>
                <a:spcPts val="0"/>
              </a:spcAft>
              <a:buClr>
                <a:srgbClr val="04A6C2"/>
              </a:buClr>
              <a:buSzPts val="2500"/>
              <a:buFont typeface="Wingdings" panose="05000000000000000000" pitchFamily="2" charset="2"/>
              <a:buChar char="§"/>
            </a:pPr>
            <a:r>
              <a:rPr lang="en-US" sz="3000" dirty="0">
                <a:solidFill>
                  <a:schemeClr val="tx1"/>
                </a:solidFill>
                <a:latin typeface="30"/>
                <a:ea typeface="Calibri"/>
                <a:cs typeface="Calibri"/>
                <a:sym typeface="Calibri"/>
              </a:rPr>
              <a:t>Planen Sie auf der Grundlage der Ergebnisse </a:t>
            </a:r>
            <a:r>
              <a:rPr lang="en-US" sz="3000" b="1" dirty="0">
                <a:solidFill>
                  <a:schemeClr val="tx1"/>
                </a:solidFill>
                <a:latin typeface="30"/>
                <a:ea typeface="Calibri"/>
                <a:cs typeface="Calibri"/>
                <a:sym typeface="Calibri"/>
              </a:rPr>
              <a:t>Strategien zur Reduzierung</a:t>
            </a:r>
            <a:r>
              <a:rPr lang="en-US" sz="3000" dirty="0">
                <a:solidFill>
                  <a:schemeClr val="tx1"/>
                </a:solidFill>
                <a:latin typeface="30"/>
                <a:ea typeface="Calibri"/>
                <a:cs typeface="Calibri"/>
                <a:sym typeface="Calibri"/>
              </a:rPr>
              <a:t>.</a:t>
            </a:r>
          </a:p>
        </p:txBody>
      </p:sp>
      <p:sp>
        <p:nvSpPr>
          <p:cNvPr id="3" name="Google Shape;155;g34519fc2d75_0_8">
            <a:extLst>
              <a:ext uri="{FF2B5EF4-FFF2-40B4-BE49-F238E27FC236}">
                <a16:creationId xmlns:a16="http://schemas.microsoft.com/office/drawing/2014/main" id="{1282DE22-ACB3-0850-3C15-B6157459994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CO₂-Fußabdruck: Wie man ihn misst</a:t>
            </a:r>
          </a:p>
        </p:txBody>
      </p:sp>
      <p:sp>
        <p:nvSpPr>
          <p:cNvPr id="5" name="Google Shape;143;g34519fc2d75_0_0">
            <a:extLst>
              <a:ext uri="{FF2B5EF4-FFF2-40B4-BE49-F238E27FC236}">
                <a16:creationId xmlns:a16="http://schemas.microsoft.com/office/drawing/2014/main" id="{2D354351-3E3B-ABA7-780F-37D90C37D1B8}"/>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2054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D62FAEE-B6D2-7D86-B443-651D5AE3B7B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2FACDF8-C6E9-88B8-BE7C-B0FB2A4DD5F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FBFACA4-8456-0AC5-7182-E9468E38597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57</a:t>
            </a:fld>
            <a:endParaRPr dirty="0"/>
          </a:p>
        </p:txBody>
      </p:sp>
      <p:sp>
        <p:nvSpPr>
          <p:cNvPr id="3" name="Google Shape;155;g34519fc2d75_0_8">
            <a:extLst>
              <a:ext uri="{FF2B5EF4-FFF2-40B4-BE49-F238E27FC236}">
                <a16:creationId xmlns:a16="http://schemas.microsoft.com/office/drawing/2014/main" id="{D722EC8D-A142-4235-26B3-3816F678D70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Tools und Kompensation</a:t>
            </a:r>
          </a:p>
        </p:txBody>
      </p:sp>
      <p:sp>
        <p:nvSpPr>
          <p:cNvPr id="5" name="Google Shape;143;g34519fc2d75_0_0">
            <a:extLst>
              <a:ext uri="{FF2B5EF4-FFF2-40B4-BE49-F238E27FC236}">
                <a16:creationId xmlns:a16="http://schemas.microsoft.com/office/drawing/2014/main" id="{6B6C364A-EF91-7A97-A406-0E3C46BC416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F001EFF6-637C-75C7-5EE7-673F4768CC4D}"/>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Nützliche Tools: </a:t>
            </a:r>
            <a:r>
              <a:rPr lang="en-US" sz="3000" dirty="0">
                <a:solidFill>
                  <a:schemeClr val="dk1"/>
                </a:solidFill>
                <a:latin typeface="30"/>
                <a:ea typeface="Calibri"/>
                <a:cs typeface="Calibri"/>
                <a:sym typeface="Calibri"/>
              </a:rPr>
              <a:t>Creative Climate Tool, GCC Carbon Calculator, SME Carbon Calculator.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Kompensation: </a:t>
            </a:r>
            <a:r>
              <a:rPr lang="en-US" sz="3000" dirty="0">
                <a:solidFill>
                  <a:schemeClr val="dk1"/>
                </a:solidFill>
                <a:latin typeface="30"/>
                <a:ea typeface="Calibri"/>
                <a:cs typeface="Calibri"/>
                <a:sym typeface="Calibri"/>
              </a:rPr>
              <a:t>Kompensieren Sie unvermeidbare Emissionen, indem Sie Projekte unterstützen, die Treibhausgasemissionen beseitigen oder verhindern.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Wichtig: </a:t>
            </a:r>
          </a:p>
          <a:p>
            <a:pPr marL="63500" lvl="6"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Reduzierung sollte immer </a:t>
            </a:r>
            <a:r>
              <a:rPr lang="en-US" sz="3000" b="1" dirty="0" err="1">
                <a:solidFill>
                  <a:schemeClr val="dk1"/>
                </a:solidFill>
                <a:latin typeface="30"/>
                <a:ea typeface="Calibri"/>
                <a:cs typeface="Calibri"/>
                <a:sym typeface="Calibri"/>
              </a:rPr>
              <a:t>Vorrang </a:t>
            </a:r>
            <a:r>
              <a:rPr lang="en-US" sz="3000" dirty="0">
                <a:solidFill>
                  <a:schemeClr val="dk1"/>
                </a:solidFill>
                <a:latin typeface="30"/>
                <a:ea typeface="Calibri"/>
                <a:cs typeface="Calibri"/>
                <a:sym typeface="Calibri"/>
              </a:rPr>
              <a:t>vor Kompensation </a:t>
            </a:r>
            <a:r>
              <a:rPr lang="en-US" sz="3000" b="1" dirty="0">
                <a:solidFill>
                  <a:schemeClr val="dk1"/>
                </a:solidFill>
                <a:latin typeface="30"/>
                <a:ea typeface="Calibri"/>
                <a:cs typeface="Calibri"/>
                <a:sym typeface="Calibri"/>
              </a:rPr>
              <a:t>haben</a:t>
            </a:r>
            <a:r>
              <a:rPr lang="en-US" sz="3000" dirty="0">
                <a:solidFill>
                  <a:schemeClr val="dk1"/>
                </a:solidFill>
                <a:latin typeface="30"/>
                <a:ea typeface="Calibri"/>
                <a:cs typeface="Calibri"/>
                <a:sym typeface="Calibri"/>
              </a:rPr>
              <a:t>.</a:t>
            </a:r>
          </a:p>
          <a:p>
            <a:pPr marL="63500" lvl="6" algn="just">
              <a:lnSpc>
                <a:spcPct val="150000"/>
              </a:lnSpc>
              <a:spcBef>
                <a:spcPts val="1200"/>
              </a:spcBef>
              <a:buClr>
                <a:srgbClr val="04A6C2"/>
              </a:buClr>
              <a:buSzPts val="2500"/>
            </a:pPr>
            <a:r>
              <a:rPr lang="en-GB" b="1" dirty="0"/>
              <a:t>	 </a:t>
            </a:r>
            <a:r>
              <a:rPr lang="en-GB" sz="3000" b="1" dirty="0">
                <a:solidFill>
                  <a:schemeClr val="dk1"/>
                </a:solidFill>
                <a:latin typeface="30"/>
                <a:ea typeface="Calibri"/>
                <a:cs typeface="Calibri"/>
              </a:rPr>
              <a:t>Kompensation sollte niemals der erste Schritt zur Erreichung der Netto-Null sein</a:t>
            </a:r>
            <a:r>
              <a:rPr lang="en-GB" sz="3000" dirty="0">
                <a:solidFill>
                  <a:schemeClr val="dk1"/>
                </a:solidFill>
                <a:latin typeface="30"/>
                <a:ea typeface="Calibri"/>
                <a:cs typeface="Calibri"/>
              </a:rPr>
              <a:t>. </a:t>
            </a:r>
            <a:r>
              <a:rPr lang="en-US" sz="3000" dirty="0">
                <a:solidFill>
                  <a:schemeClr val="dk1"/>
                </a:solidFill>
                <a:latin typeface="30"/>
                <a:ea typeface="Calibri"/>
                <a:cs typeface="Calibri"/>
              </a:rPr>
              <a:t>Mindestens 80 % der Emissionen sollten zunächst durch einen internen Dekarbonisierungsplan reduziert werden</a:t>
            </a:r>
            <a:r>
              <a:rPr lang="en-GB" sz="3000" dirty="0">
                <a:solidFill>
                  <a:schemeClr val="dk1"/>
                </a:solidFill>
                <a:latin typeface="30"/>
                <a:ea typeface="Calibri"/>
                <a:cs typeface="Calibri"/>
              </a:rPr>
              <a:t>.</a:t>
            </a: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9237558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F4673A4A-A981-F68F-F9E1-62B0BC70DB80}"/>
            </a:ext>
          </a:extLst>
        </p:cNvPr>
        <p:cNvGrpSpPr/>
        <p:nvPr/>
      </p:nvGrpSpPr>
      <p:grpSpPr>
        <a:xfrm>
          <a:off x="0" y="0"/>
          <a:ext cx="0" cy="0"/>
          <a:chOff x="0" y="0"/>
          <a:chExt cx="0" cy="0"/>
        </a:xfrm>
      </p:grpSpPr>
      <p:pic>
        <p:nvPicPr>
          <p:cNvPr id="1026" name="Picture 2" descr="Environment Earth Day In the hands holding green earth on Bokeh green Background, Saving environment, and environmentally sustainable. Save Earth. Concept of the Environment World Earth Day Environment Earth Day In the hands holding green earth on Bokeh green Background, Saving environment, and environmentally sustainable. Save Earth. Concept of the Environment World Earth Day sustainability stock pictures, royalty-free photos &amp; images">
            <a:extLst>
              <a:ext uri="{FF2B5EF4-FFF2-40B4-BE49-F238E27FC236}">
                <a16:creationId xmlns:a16="http://schemas.microsoft.com/office/drawing/2014/main" id="{2F6D71A7-D10C-2D44-5A7E-904A873AED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42"/>
          <a:stretch>
            <a:fillRect/>
          </a:stretch>
        </p:blipFill>
        <p:spPr bwMode="auto">
          <a:xfrm>
            <a:off x="-1" y="0"/>
            <a:ext cx="12059165" cy="10287000"/>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a:extLst>
              <a:ext uri="{FF2B5EF4-FFF2-40B4-BE49-F238E27FC236}">
                <a16:creationId xmlns:a16="http://schemas.microsoft.com/office/drawing/2014/main" id="{DC3ADB59-B33C-F114-C1A9-EE47D0941749}"/>
              </a:ext>
            </a:extLst>
          </p:cNvPr>
          <p:cNvSpPr txBox="1"/>
          <p:nvPr/>
        </p:nvSpPr>
        <p:spPr>
          <a:xfrm>
            <a:off x="12344399" y="4025375"/>
            <a:ext cx="5839799" cy="223625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accent6"/>
                </a:solidFill>
                <a:latin typeface="Calibri"/>
                <a:ea typeface="Calibri"/>
                <a:cs typeface="Calibri"/>
                <a:sym typeface="Calibri"/>
              </a:rPr>
              <a:t>Lektion 4: </a:t>
            </a:r>
            <a:r>
              <a:rPr lang="en-US" sz="5000" b="1" dirty="0" err="1">
                <a:solidFill>
                  <a:schemeClr val="dk1"/>
                </a:solidFill>
                <a:latin typeface="Calibri"/>
                <a:ea typeface="Calibri"/>
                <a:cs typeface="Calibri"/>
                <a:sym typeface="Calibri"/>
              </a:rPr>
              <a:t>Strategische</a:t>
            </a:r>
            <a:r>
              <a:rPr lang="en-US" sz="5000" b="1" dirty="0">
                <a:solidFill>
                  <a:schemeClr val="dk1"/>
                </a:solidFill>
                <a:latin typeface="Calibri"/>
                <a:ea typeface="Calibri"/>
                <a:cs typeface="Calibri"/>
                <a:sym typeface="Calibri"/>
              </a:rPr>
              <a:t> </a:t>
            </a:r>
            <a:r>
              <a:rPr lang="en-US" sz="5000" b="1" dirty="0" err="1">
                <a:solidFill>
                  <a:schemeClr val="dk1"/>
                </a:solidFill>
                <a:latin typeface="Calibri"/>
                <a:ea typeface="Calibri"/>
                <a:cs typeface="Calibri"/>
                <a:sym typeface="Calibri"/>
              </a:rPr>
              <a:t>Nachhaltigkeits-planung</a:t>
            </a:r>
            <a:r>
              <a:rPr lang="en-US" sz="5000" b="1" dirty="0">
                <a:solidFill>
                  <a:schemeClr val="dk1"/>
                </a:solidFill>
                <a:latin typeface="Calibri"/>
                <a:ea typeface="Calibri"/>
                <a:cs typeface="Calibri"/>
                <a:sym typeface="Calibri"/>
              </a:rPr>
              <a:t> und Berichterstattung in der darstellenden Kunst</a:t>
            </a:r>
            <a:endParaRPr lang="en-US" dirty="0"/>
          </a:p>
        </p:txBody>
      </p:sp>
      <p:sp>
        <p:nvSpPr>
          <p:cNvPr id="135" name="Google Shape;135;p7">
            <a:extLst>
              <a:ext uri="{FF2B5EF4-FFF2-40B4-BE49-F238E27FC236}">
                <a16:creationId xmlns:a16="http://schemas.microsoft.com/office/drawing/2014/main" id="{C056C730-0E19-BBE6-198F-DD3D1494094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58</a:t>
            </a:fld>
            <a:endParaRPr dirty="0"/>
          </a:p>
        </p:txBody>
      </p:sp>
    </p:spTree>
    <p:extLst>
      <p:ext uri="{BB962C8B-B14F-4D97-AF65-F5344CB8AC3E}">
        <p14:creationId xmlns:p14="http://schemas.microsoft.com/office/powerpoint/2010/main" val="39176971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0C71F02-36B9-C0D7-75C5-A9DF6663D85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D96425B-ACDE-1272-0A3C-C2AD8BFECAF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04D6410-ECF8-7943-D813-0DEEBBED93C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59</a:t>
            </a:fld>
            <a:endParaRPr dirty="0"/>
          </a:p>
        </p:txBody>
      </p:sp>
      <p:sp>
        <p:nvSpPr>
          <p:cNvPr id="3" name="Google Shape;155;g34519fc2d75_0_8">
            <a:extLst>
              <a:ext uri="{FF2B5EF4-FFF2-40B4-BE49-F238E27FC236}">
                <a16:creationId xmlns:a16="http://schemas.microsoft.com/office/drawing/2014/main" id="{037CB3DC-C94E-F1D1-BA31-788D136795ED}"/>
              </a:ext>
            </a:extLst>
          </p:cNvPr>
          <p:cNvSpPr txBox="1"/>
          <p:nvPr/>
        </p:nvSpPr>
        <p:spPr>
          <a:xfrm>
            <a:off x="2348450" y="1561564"/>
            <a:ext cx="1558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Grundlagen für eine Nachhaltigkeitsstrategie </a:t>
            </a:r>
          </a:p>
        </p:txBody>
      </p:sp>
      <p:sp>
        <p:nvSpPr>
          <p:cNvPr id="5" name="Google Shape;143;g34519fc2d75_0_0">
            <a:extLst>
              <a:ext uri="{FF2B5EF4-FFF2-40B4-BE49-F238E27FC236}">
                <a16:creationId xmlns:a16="http://schemas.microsoft.com/office/drawing/2014/main" id="{C870A4CC-3A81-A5E3-4D12-2252CDF8A24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2D0509E-3F85-B096-47C2-DB1EDCCAF551}"/>
              </a:ext>
            </a:extLst>
          </p:cNvPr>
          <p:cNvSpPr txBox="1"/>
          <p:nvPr/>
        </p:nvSpPr>
        <p:spPr>
          <a:xfrm>
            <a:off x="1336525" y="3533537"/>
            <a:ext cx="15163800" cy="5632271"/>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Umwelt-, Sozial- und Wirtschaftspfeiler: </a:t>
            </a:r>
            <a:r>
              <a:rPr lang="en-US" sz="3000" dirty="0">
                <a:solidFill>
                  <a:schemeClr val="dk1"/>
                </a:solidFill>
                <a:latin typeface="30"/>
                <a:ea typeface="Calibri"/>
                <a:cs typeface="Calibri"/>
                <a:sym typeface="Calibri"/>
              </a:rPr>
              <a:t>Sie sind voneinander abhängig – Maßnahmen in einem Bereich wirken sich auf die anderen aus</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Beispiel: </a:t>
            </a:r>
            <a:r>
              <a:rPr lang="en-US" sz="3000" dirty="0">
                <a:solidFill>
                  <a:schemeClr val="dk1"/>
                </a:solidFill>
                <a:latin typeface="30"/>
                <a:ea typeface="Calibri"/>
                <a:cs typeface="Calibri"/>
                <a:sym typeface="Calibri"/>
              </a:rPr>
              <a:t>Energieeffizienz in einem Theater verbessert die Kosten und den Komfort für das Publikum</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Direkte Anwendung auf die Entscheidungsfindung im Kultursektor.</a:t>
            </a:r>
          </a:p>
          <a:p>
            <a:pPr marL="63500" marR="0" lvl="0" rtl="0">
              <a:spcBef>
                <a:spcPts val="1200"/>
              </a:spcBef>
              <a:spcAft>
                <a:spcPts val="0"/>
              </a:spcAft>
              <a:buClr>
                <a:srgbClr val="04A6C2"/>
              </a:buClr>
              <a:buSzPts val="2500"/>
            </a:pPr>
            <a:r>
              <a:rPr lang="en-US" sz="3000" dirty="0">
                <a:solidFill>
                  <a:schemeClr val="dk1"/>
                </a:solidFill>
                <a:latin typeface="30"/>
                <a:ea typeface="Calibri"/>
                <a:cs typeface="Calibri"/>
                <a:sym typeface="Calibri"/>
              </a:rPr>
              <a:t>•    Wie könnten diese drei Säulen in einem Theater, Museum oder Musikfestival angewendet werden?</a:t>
            </a:r>
          </a:p>
          <a:p>
            <a:pPr marL="63500" marR="0" lvl="0" rtl="0">
              <a:spcBef>
                <a:spcPts val="1200"/>
              </a:spcBef>
              <a:spcAft>
                <a:spcPts val="0"/>
              </a:spcAft>
              <a:buClr>
                <a:srgbClr val="04A6C2"/>
              </a:buClr>
              <a:buSzPts val="2500"/>
            </a:pPr>
            <a:r>
              <a:rPr lang="en-US" sz="3000" dirty="0">
                <a:solidFill>
                  <a:schemeClr val="dk1"/>
                </a:solidFill>
                <a:latin typeface="30"/>
                <a:ea typeface="Calibri"/>
                <a:cs typeface="Calibri"/>
                <a:sym typeface="Calibri"/>
              </a:rPr>
              <a:t>•    Fällt Ihnen eine Entscheidung in einem Kulturprojekt ein, die von der Berücksichtigung aller drei Säulen profitieren würde?</a:t>
            </a:r>
          </a:p>
          <a:p>
            <a:pPr marL="63500" marR="0" lvl="0" rtl="0">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225764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FC1362D6-5253-94F8-F6CE-38FC8E45247F}"/>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3A9B14A7-3B06-32BF-9227-FF59C2553B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30590" y="2107767"/>
            <a:ext cx="7699712" cy="5408983"/>
          </a:xfrm>
          <a:prstGeom prst="rect">
            <a:avLst/>
          </a:prstGeom>
        </p:spPr>
      </p:pic>
      <p:sp>
        <p:nvSpPr>
          <p:cNvPr id="152" name="Google Shape;152;g34519fc2d75_0_8">
            <a:extLst>
              <a:ext uri="{FF2B5EF4-FFF2-40B4-BE49-F238E27FC236}">
                <a16:creationId xmlns:a16="http://schemas.microsoft.com/office/drawing/2014/main" id="{5DFCB0F0-5550-5770-F0FB-1D0D215749A9}"/>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03697329-6720-3D8B-590C-3410C682B0FD}"/>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53850D11-4D54-29FF-1EFC-838F5EA24ACC}"/>
              </a:ext>
            </a:extLst>
          </p:cNvPr>
          <p:cNvSpPr txBox="1"/>
          <p:nvPr/>
        </p:nvSpPr>
        <p:spPr>
          <a:xfrm>
            <a:off x="1336525" y="2678131"/>
            <a:ext cx="9194065" cy="540143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Säulen müssen integriert sein, nicht isoliert</a:t>
            </a:r>
          </a:p>
          <a:p>
            <a:pPr marL="63500" marR="0" lvl="0" algn="just" rtl="0">
              <a:spcBef>
                <a:spcPts val="1200"/>
              </a:spcBef>
              <a:spcAft>
                <a:spcPts val="0"/>
              </a:spcAft>
              <a:buClr>
                <a:srgbClr val="04A6C2"/>
              </a:buClr>
              <a:buSzPts val="2500"/>
            </a:pPr>
            <a:endParaRPr lang="en-US" sz="3000" b="1"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Nachhaltige Entwicklung = komplex und mit Kompromissen verbunden</a:t>
            </a:r>
          </a:p>
          <a:p>
            <a:pPr marL="622300" marR="0" lvl="0" indent="-558800" algn="just" rtl="0">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Herausforderungen für die darstellenden Künste: </a:t>
            </a:r>
            <a:r>
              <a:rPr lang="en-US" sz="3000" dirty="0">
                <a:solidFill>
                  <a:schemeClr val="dk1"/>
                </a:solidFill>
                <a:latin typeface="Calibri"/>
                <a:ea typeface="Calibri"/>
                <a:cs typeface="Calibri"/>
                <a:sym typeface="Calibri"/>
              </a:rPr>
              <a:t>Soziale Auswirkungen und wirtschaftliche Unsicherheit überwiegen oft kurzfristig gegenüber Umweltprioritäten</a:t>
            </a: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FA9845C2-5D41-99BE-BB91-D523069DF20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Integration der Säulen</a:t>
            </a:r>
            <a:endParaRPr sz="5000" b="1" dirty="0">
              <a:solidFill>
                <a:schemeClr val="dk1"/>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C4151CE7-7762-1285-7C97-BFF5D70497A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extLst>
      <p:ext uri="{BB962C8B-B14F-4D97-AF65-F5344CB8AC3E}">
        <p14:creationId xmlns:p14="http://schemas.microsoft.com/office/powerpoint/2010/main" val="892444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F2782FE-CDAC-26F8-C64D-1935760798A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EEC0E42-6B8A-43C0-B584-EF7BCF24F8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1CCCC7E-67A0-43D0-F309-DCB6854EC3D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60</a:t>
            </a:fld>
            <a:endParaRPr/>
          </a:p>
        </p:txBody>
      </p:sp>
      <p:sp>
        <p:nvSpPr>
          <p:cNvPr id="3" name="Google Shape;155;g34519fc2d75_0_8">
            <a:extLst>
              <a:ext uri="{FF2B5EF4-FFF2-40B4-BE49-F238E27FC236}">
                <a16:creationId xmlns:a16="http://schemas.microsoft.com/office/drawing/2014/main" id="{4FFDDFB2-7536-DA24-0B05-BB17635E1DA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Was ist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01B6F3DA-3F6C-8654-F95D-32BCCA5721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B1AAC2BB-615C-E315-2441-D9340C67ADE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 – Umwelt</a:t>
            </a:r>
            <a:r>
              <a:rPr lang="en-US" sz="3000" dirty="0">
                <a:solidFill>
                  <a:schemeClr val="dk1"/>
                </a:solidFill>
                <a:latin typeface="30"/>
                <a:ea typeface="Calibri"/>
                <a:cs typeface="Calibri"/>
                <a:sym typeface="Calibri"/>
              </a:rPr>
              <a:t>: Management der Umweltauswirkungen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 – Soziales</a:t>
            </a:r>
            <a:r>
              <a:rPr lang="en-US" sz="3000" dirty="0">
                <a:solidFill>
                  <a:schemeClr val="dk1"/>
                </a:solidFill>
                <a:latin typeface="30"/>
                <a:ea typeface="Calibri"/>
                <a:cs typeface="Calibri"/>
                <a:sym typeface="Calibri"/>
              </a:rPr>
              <a:t>: Förderung der sozialen Verantwortung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 – Governance</a:t>
            </a:r>
            <a:r>
              <a:rPr lang="en-US" sz="3000" dirty="0">
                <a:solidFill>
                  <a:schemeClr val="dk1"/>
                </a:solidFill>
                <a:latin typeface="30"/>
                <a:ea typeface="Calibri"/>
                <a:cs typeface="Calibri"/>
                <a:sym typeface="Calibri"/>
              </a:rPr>
              <a:t>: Gewährleistung einer transparenten, ethischen Unternehmensführung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 dem Unternehmenssektor auf </a:t>
            </a:r>
            <a:r>
              <a:rPr lang="en-US" sz="3000" dirty="0" err="1">
                <a:solidFill>
                  <a:schemeClr val="dk1"/>
                </a:solidFill>
                <a:latin typeface="30"/>
                <a:ea typeface="Calibri"/>
                <a:cs typeface="Calibri"/>
                <a:sym typeface="Calibri"/>
              </a:rPr>
              <a:t>Kulturorganisationen</a:t>
            </a:r>
            <a:r>
              <a:rPr lang="en-US" sz="3000" dirty="0">
                <a:solidFill>
                  <a:schemeClr val="dk1"/>
                </a:solidFill>
                <a:latin typeface="30"/>
                <a:ea typeface="Calibri"/>
                <a:cs typeface="Calibri"/>
                <a:sym typeface="Calibri"/>
              </a:rPr>
              <a:t> übertragen</a:t>
            </a:r>
          </a:p>
        </p:txBody>
      </p:sp>
      <p:pic>
        <p:nvPicPr>
          <p:cNvPr id="2" name="Imagen 1">
            <a:extLst>
              <a:ext uri="{FF2B5EF4-FFF2-40B4-BE49-F238E27FC236}">
                <a16:creationId xmlns:a16="http://schemas.microsoft.com/office/drawing/2014/main" id="{5AB6E50B-B007-9398-3147-0E42A6F9E98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89634" y="6296315"/>
            <a:ext cx="8639608" cy="3477835"/>
          </a:xfrm>
          <a:prstGeom prst="rect">
            <a:avLst/>
          </a:prstGeom>
        </p:spPr>
      </p:pic>
    </p:spTree>
    <p:extLst>
      <p:ext uri="{BB962C8B-B14F-4D97-AF65-F5344CB8AC3E}">
        <p14:creationId xmlns:p14="http://schemas.microsoft.com/office/powerpoint/2010/main" val="32215618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DE43B00-9889-BEA3-AAE1-8AC7964BD34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D59603D-E779-1A4C-B9ED-BBBD19D508B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67A8C9A-1C02-C7F2-9C15-C3F5D518D2F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61</a:t>
            </a:fld>
            <a:endParaRPr/>
          </a:p>
        </p:txBody>
      </p:sp>
      <p:sp>
        <p:nvSpPr>
          <p:cNvPr id="3" name="Google Shape;155;g34519fc2d75_0_8">
            <a:extLst>
              <a:ext uri="{FF2B5EF4-FFF2-40B4-BE49-F238E27FC236}">
                <a16:creationId xmlns:a16="http://schemas.microsoft.com/office/drawing/2014/main" id="{B1DE85DD-049F-339A-2568-9075430E959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Erstellung eines ESG-Plans</a:t>
            </a:r>
          </a:p>
        </p:txBody>
      </p:sp>
      <p:sp>
        <p:nvSpPr>
          <p:cNvPr id="5" name="Google Shape;143;g34519fc2d75_0_0">
            <a:extLst>
              <a:ext uri="{FF2B5EF4-FFF2-40B4-BE49-F238E27FC236}">
                <a16:creationId xmlns:a16="http://schemas.microsoft.com/office/drawing/2014/main" id="{0D681A46-64C5-3899-048E-96EAAFB897E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EA0A10E-A380-2B11-E69D-DAD2333924A1}"/>
              </a:ext>
            </a:extLst>
          </p:cNvPr>
          <p:cNvSpPr txBox="1"/>
          <p:nvPr/>
        </p:nvSpPr>
        <p:spPr>
          <a:xfrm>
            <a:off x="1336525" y="2678131"/>
            <a:ext cx="15163800" cy="2554505"/>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Roadmap zur Definition der Nachhaltigkeitsstrategie</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Umwelt: </a:t>
            </a:r>
            <a:r>
              <a:rPr lang="en-US" sz="3000" dirty="0">
                <a:solidFill>
                  <a:schemeClr val="dk1"/>
                </a:solidFill>
                <a:latin typeface="30"/>
                <a:ea typeface="Calibri"/>
                <a:cs typeface="Calibri"/>
                <a:sym typeface="Calibri"/>
              </a:rPr>
              <a:t>nachhaltige Materialien, Energieeffizienz, Abfallmanagement</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Soziales: </a:t>
            </a:r>
            <a:r>
              <a:rPr lang="en-US" sz="3000" dirty="0">
                <a:solidFill>
                  <a:schemeClr val="dk1"/>
                </a:solidFill>
                <a:latin typeface="30"/>
                <a:ea typeface="Calibri"/>
                <a:cs typeface="Calibri"/>
                <a:sym typeface="Calibri"/>
              </a:rPr>
              <a:t>Inklusion, Vielfalt, Wohlbefinden des Teams</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Unternehmensführung: </a:t>
            </a:r>
            <a:r>
              <a:rPr lang="en-US" sz="3000" dirty="0">
                <a:solidFill>
                  <a:schemeClr val="dk1"/>
                </a:solidFill>
                <a:latin typeface="30"/>
                <a:ea typeface="Calibri"/>
                <a:cs typeface="Calibri"/>
                <a:sym typeface="Calibri"/>
              </a:rPr>
              <a:t>transparente und ethische Praktiken</a:t>
            </a:r>
          </a:p>
        </p:txBody>
      </p:sp>
      <p:pic>
        <p:nvPicPr>
          <p:cNvPr id="6" name="Imagen 1" descr="Gráfico&#10;&#10;El contenido generado por IA puede ser incorrecto.">
            <a:extLst>
              <a:ext uri="{FF2B5EF4-FFF2-40B4-BE49-F238E27FC236}">
                <a16:creationId xmlns:a16="http://schemas.microsoft.com/office/drawing/2014/main" id="{0879758D-F5A7-51EF-5F1E-BB1D638DE378}"/>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72577" y="4922992"/>
            <a:ext cx="7559073" cy="4411303"/>
          </a:xfrm>
          <a:prstGeom prst="rect">
            <a:avLst/>
          </a:prstGeom>
        </p:spPr>
      </p:pic>
    </p:spTree>
    <p:extLst>
      <p:ext uri="{BB962C8B-B14F-4D97-AF65-F5344CB8AC3E}">
        <p14:creationId xmlns:p14="http://schemas.microsoft.com/office/powerpoint/2010/main" val="29160240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135AD81-DBEC-B109-4A93-580FABE4D996}"/>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E1AD261D-B264-C13F-753E-BDBECE3519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10C471E3-64F7-8DFC-1D32-159D5F5FF66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7D5942D-3EF1-5E64-2EE1-238F7AB348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62</a:t>
            </a:fld>
            <a:endParaRPr/>
          </a:p>
        </p:txBody>
      </p:sp>
      <p:sp>
        <p:nvSpPr>
          <p:cNvPr id="3" name="Google Shape;155;g34519fc2d75_0_8">
            <a:extLst>
              <a:ext uri="{FF2B5EF4-FFF2-40B4-BE49-F238E27FC236}">
                <a16:creationId xmlns:a16="http://schemas.microsoft.com/office/drawing/2014/main" id="{8DC4F8D0-6932-5F81-9F8A-41FFEEC185F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Zweck eines ESG-Plans</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85994444-85BB-ED6E-3449-77CF2EFF12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6ED1730-158E-9C73-36C5-578EC931CDDE}"/>
              </a:ext>
            </a:extLst>
          </p:cNvPr>
          <p:cNvSpPr txBox="1"/>
          <p:nvPr/>
        </p:nvSpPr>
        <p:spPr>
          <a:xfrm>
            <a:off x="1336525" y="2678131"/>
            <a:ext cx="15163800" cy="3170058"/>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Integration von Nachhaltigkeit in die strategische Planung</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Erfüllung der Erwartungen von Geldgebern, Zielgruppen und Stakeholdern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Identifizierung nichtfinanzieller Risiken und Chancen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Ausrichtung an den Zielen für nachhaltige Entwicklung (SDGs)</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Stärkung der Reputation und Wettbewerbsfähigkeit</a:t>
            </a:r>
          </a:p>
        </p:txBody>
      </p:sp>
    </p:spTree>
    <p:extLst>
      <p:ext uri="{BB962C8B-B14F-4D97-AF65-F5344CB8AC3E}">
        <p14:creationId xmlns:p14="http://schemas.microsoft.com/office/powerpoint/2010/main" val="417068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02F18A-4702-48D9-152E-6E889F1B7927}"/>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0F4D1E0-0373-C80C-D447-3DB6949001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D4596B61-566B-ABBC-3732-DA8BD09126A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D9E354-EDBA-BB09-BFA3-E4EE16513D1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63</a:t>
            </a:fld>
            <a:endParaRPr/>
          </a:p>
        </p:txBody>
      </p:sp>
      <p:sp>
        <p:nvSpPr>
          <p:cNvPr id="3" name="Google Shape;155;g34519fc2d75_0_8">
            <a:extLst>
              <a:ext uri="{FF2B5EF4-FFF2-40B4-BE49-F238E27FC236}">
                <a16:creationId xmlns:a16="http://schemas.microsoft.com/office/drawing/2014/main" id="{5BA63ADF-B7C7-3CBE-A425-45E82779746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Phasen der ESG-Planentwicklung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7047BC84-8B51-CFB1-615A-96B891C3EFCA}"/>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BAF79C4-69AA-0354-3EBF-B389A6F99D61}"/>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0 </a:t>
            </a:r>
            <a:r>
              <a:rPr lang="en-US" sz="3000" dirty="0">
                <a:solidFill>
                  <a:schemeClr val="dk1"/>
                </a:solidFill>
                <a:latin typeface="30"/>
                <a:ea typeface="Calibri"/>
                <a:cs typeface="Calibri"/>
                <a:sym typeface="Calibri"/>
              </a:rPr>
              <a:t>– Bewusstseinsbildung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1 </a:t>
            </a:r>
            <a:r>
              <a:rPr lang="en-US" sz="3000" dirty="0">
                <a:solidFill>
                  <a:schemeClr val="dk1"/>
                </a:solidFill>
                <a:latin typeface="30"/>
                <a:ea typeface="Calibri"/>
                <a:cs typeface="Calibri"/>
                <a:sym typeface="Calibri"/>
              </a:rPr>
              <a:t>– Diagnose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2 </a:t>
            </a:r>
            <a:r>
              <a:rPr lang="en-US" sz="3000" dirty="0">
                <a:solidFill>
                  <a:schemeClr val="dk1"/>
                </a:solidFill>
                <a:latin typeface="30"/>
                <a:ea typeface="Calibri"/>
                <a:cs typeface="Calibri"/>
                <a:sym typeface="Calibri"/>
              </a:rPr>
              <a:t>– Planung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3 </a:t>
            </a:r>
            <a:r>
              <a:rPr lang="en-US" sz="3000" dirty="0">
                <a:solidFill>
                  <a:schemeClr val="dk1"/>
                </a:solidFill>
                <a:latin typeface="30"/>
                <a:ea typeface="Calibri"/>
                <a:cs typeface="Calibri"/>
                <a:sym typeface="Calibri"/>
              </a:rPr>
              <a:t>– Umsetzung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4 </a:t>
            </a:r>
            <a:r>
              <a:rPr lang="en-US" sz="3000" dirty="0">
                <a:solidFill>
                  <a:schemeClr val="dk1"/>
                </a:solidFill>
                <a:latin typeface="30"/>
                <a:ea typeface="Calibri"/>
                <a:cs typeface="Calibri"/>
                <a:sym typeface="Calibri"/>
              </a:rPr>
              <a:t>– Kommunikation</a:t>
            </a:r>
          </a:p>
        </p:txBody>
      </p:sp>
    </p:spTree>
    <p:extLst>
      <p:ext uri="{BB962C8B-B14F-4D97-AF65-F5344CB8AC3E}">
        <p14:creationId xmlns:p14="http://schemas.microsoft.com/office/powerpoint/2010/main" val="25402707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AC23CCA-1C0D-FD2C-54EA-99A10F73A361}"/>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3C587CDB-2C28-6478-D365-7659D3CC9A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9CED3813-1813-91FF-EDCF-AB51FE20DEC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6BC1022-46F7-0BF4-9287-2F16A86DF01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64</a:t>
            </a:fld>
            <a:endParaRPr/>
          </a:p>
        </p:txBody>
      </p:sp>
      <p:sp>
        <p:nvSpPr>
          <p:cNvPr id="3" name="Google Shape;155;g34519fc2d75_0_8">
            <a:extLst>
              <a:ext uri="{FF2B5EF4-FFF2-40B4-BE49-F238E27FC236}">
                <a16:creationId xmlns:a16="http://schemas.microsoft.com/office/drawing/2014/main" id="{322B5EC1-9075-F013-F041-43B7FEFD23D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Nachhaltigkeitsberichterstattung</a:t>
            </a:r>
          </a:p>
        </p:txBody>
      </p:sp>
      <p:sp>
        <p:nvSpPr>
          <p:cNvPr id="5" name="Google Shape;143;g34519fc2d75_0_0">
            <a:extLst>
              <a:ext uri="{FF2B5EF4-FFF2-40B4-BE49-F238E27FC236}">
                <a16:creationId xmlns:a16="http://schemas.microsoft.com/office/drawing/2014/main" id="{C88FD66B-A947-A03E-CC8C-9D5C367E0DA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7BDABCE-E978-DCF0-25DE-AB855F17D25C}"/>
              </a:ext>
            </a:extLst>
          </p:cNvPr>
          <p:cNvSpPr txBox="1"/>
          <p:nvPr/>
        </p:nvSpPr>
        <p:spPr>
          <a:xfrm>
            <a:off x="1336525" y="2678131"/>
            <a:ext cx="15163800" cy="2554505"/>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Strukturiertes Dokument zur Darstellung der ESG-Auswirkungen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Geht über Finanzdaten hinaus</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Umfasst Energie, Vielfalt, Abfall, gesellschaftliches Engagement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Fördert Transparenz und stärkt die Unternehmenskultur</a:t>
            </a:r>
          </a:p>
        </p:txBody>
      </p:sp>
    </p:spTree>
    <p:extLst>
      <p:ext uri="{BB962C8B-B14F-4D97-AF65-F5344CB8AC3E}">
        <p14:creationId xmlns:p14="http://schemas.microsoft.com/office/powerpoint/2010/main" val="9826488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4F6C0B3-AC5E-5296-3B8F-F074F209C464}"/>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C320A01-814C-8A29-2F46-F28B6155D9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23CC572E-0BE6-67AB-6F6F-A3C813B972F6}"/>
              </a:ext>
            </a:extLst>
          </p:cNvPr>
          <p:cNvSpPr/>
          <p:nvPr/>
        </p:nvSpPr>
        <p:spPr>
          <a:xfrm rot="10800000" flipH="1">
            <a:off x="-356059"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9E4BE2A-0503-5912-A1CA-C3885D8B2FC9}"/>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000000"/>
              </a:buClr>
              <a:buFont typeface="Arial"/>
              <a:buNone/>
            </a:pPr>
            <a:fld id="{00000000-1234-1234-1234-123412341234}" type="slidenum">
              <a:rPr lang="en-GB"/>
              <a:pPr marL="0" lvl="0" indent="0" algn="l" rtl="0">
                <a:spcBef>
                  <a:spcPts val="0"/>
                </a:spcBef>
                <a:spcAft>
                  <a:spcPts val="0"/>
                </a:spcAft>
                <a:buClr>
                  <a:srgbClr val="000000"/>
                </a:buClr>
                <a:buFont typeface="Arial"/>
                <a:buNone/>
              </a:pPr>
              <a:t>65</a:t>
            </a:fld>
            <a:endParaRPr/>
          </a:p>
        </p:txBody>
      </p:sp>
      <p:sp>
        <p:nvSpPr>
          <p:cNvPr id="3" name="Google Shape;155;g34519fc2d75_0_8">
            <a:extLst>
              <a:ext uri="{FF2B5EF4-FFF2-40B4-BE49-F238E27FC236}">
                <a16:creationId xmlns:a16="http://schemas.microsoft.com/office/drawing/2014/main" id="{8E722185-27AF-668D-690A-DCEAF719C12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Standards für die Nachhaltigkeitsberichterstattung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DF7FBA73-54BD-A18A-29F3-C255179D904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3D9DDE35-5606-01D7-57B4-94965BE4EA3D}"/>
              </a:ext>
            </a:extLst>
          </p:cNvPr>
          <p:cNvSpPr txBox="1"/>
          <p:nvPr/>
        </p:nvSpPr>
        <p:spPr>
          <a:xfrm>
            <a:off x="1336525" y="2678131"/>
            <a:ext cx="15163800" cy="3016170"/>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Definition der zu messenden Auswirkungen, Datenerhebung, Kommunikation</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GRI: weit verbreitet, anpassungsfähig an den Kultursektor</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EU CSRD: breiterer Anwendungsbereich, verbindliche Standards (ESRS), doppelte Wesentlichkeit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Hilft beim Zugang zu Finanzmitteln, Partnerschaften und Glaubwürdigkeit</a:t>
            </a:r>
          </a:p>
        </p:txBody>
      </p:sp>
    </p:spTree>
    <p:extLst>
      <p:ext uri="{BB962C8B-B14F-4D97-AF65-F5344CB8AC3E}">
        <p14:creationId xmlns:p14="http://schemas.microsoft.com/office/powerpoint/2010/main" val="2311623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5BF14-68D6-D7D0-F9B8-E8BC3E35CD0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534AEC3-C1B4-83F6-12CF-5DC9D8CA8C8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DD321C04-760F-1802-BBDE-744CF6FCDEF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AF1ED66B-BD31-BD57-B868-00E28309306B}"/>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Aktivität C3.A3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F64C8C0-7391-2FDE-2866-C6906AF8BCAB}"/>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Unterstützung eines Theaters bei der Erstellung seines ESG-Plans</a:t>
            </a:r>
          </a:p>
        </p:txBody>
      </p:sp>
      <p:sp>
        <p:nvSpPr>
          <p:cNvPr id="8" name="TextBox 7">
            <a:extLst>
              <a:ext uri="{FF2B5EF4-FFF2-40B4-BE49-F238E27FC236}">
                <a16:creationId xmlns:a16="http://schemas.microsoft.com/office/drawing/2014/main" id="{B0E40114-0D66-B21C-9735-901609A191FE}"/>
              </a:ext>
            </a:extLst>
          </p:cNvPr>
          <p:cNvSpPr txBox="1"/>
          <p:nvPr/>
        </p:nvSpPr>
        <p:spPr>
          <a:xfrm>
            <a:off x="2939143" y="4911804"/>
            <a:ext cx="13193486" cy="2508379"/>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Welche ESG-Phase ist Ihrer Meinung nach für kleine </a:t>
            </a:r>
            <a:r>
              <a:rPr lang="en-US" sz="3200" dirty="0" err="1">
                <a:latin typeface="Calibri" panose="020F0502020204030204" pitchFamily="34" charset="0"/>
                <a:ea typeface="Calibri" panose="020F0502020204030204" pitchFamily="34" charset="0"/>
                <a:cs typeface="Times New Roman" panose="02020603050405020304" pitchFamily="18" charset="0"/>
              </a:rPr>
              <a:t>Organisationen</a:t>
            </a:r>
            <a:r>
              <a:rPr lang="en-US" sz="3200" dirty="0">
                <a:latin typeface="Calibri" panose="020F0502020204030204" pitchFamily="34" charset="0"/>
                <a:ea typeface="Calibri" panose="020F0502020204030204" pitchFamily="34" charset="0"/>
                <a:cs typeface="Times New Roman" panose="02020603050405020304" pitchFamily="18" charset="0"/>
              </a:rPr>
              <a:t> im Bereich der darstellenden Künste am schwierigsten umzusetzen und warum?</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Wie können Trainer </a:t>
            </a:r>
            <a:r>
              <a:rPr lang="en-US" sz="3200" dirty="0" err="1">
                <a:latin typeface="Calibri" panose="020F0502020204030204" pitchFamily="34" charset="0"/>
                <a:ea typeface="Calibri" panose="020F0502020204030204" pitchFamily="34" charset="0"/>
                <a:cs typeface="Times New Roman" panose="02020603050405020304" pitchFamily="18" charset="0"/>
              </a:rPr>
              <a:t>Organisationen</a:t>
            </a:r>
            <a:r>
              <a:rPr lang="en-US" sz="3200" dirty="0">
                <a:latin typeface="Calibri" panose="020F0502020204030204" pitchFamily="34" charset="0"/>
                <a:ea typeface="Calibri" panose="020F0502020204030204" pitchFamily="34" charset="0"/>
                <a:cs typeface="Times New Roman" panose="02020603050405020304" pitchFamily="18" charset="0"/>
              </a:rPr>
              <a:t> dabei helfen, Kreativität mit dem strukturierten Ansatz, den die ESG-Planung erfordert, in Einklang zu bringen? </a:t>
            </a:r>
          </a:p>
          <a:p>
            <a:endParaRPr lang="el-GR" dirty="0"/>
          </a:p>
        </p:txBody>
      </p:sp>
    </p:spTree>
    <p:extLst>
      <p:ext uri="{BB962C8B-B14F-4D97-AF65-F5344CB8AC3E}">
        <p14:creationId xmlns:p14="http://schemas.microsoft.com/office/powerpoint/2010/main" val="30667290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EE2FE56-6A67-920C-A5D3-217A64CC48C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DB10AE1-2DCB-05D5-88E1-EFE15483118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6498500A-E642-0573-2419-29738E2489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67</a:t>
            </a:fld>
            <a:endParaRPr/>
          </a:p>
        </p:txBody>
      </p:sp>
      <p:sp>
        <p:nvSpPr>
          <p:cNvPr id="3" name="Google Shape;155;g34519fc2d75_0_8">
            <a:extLst>
              <a:ext uri="{FF2B5EF4-FFF2-40B4-BE49-F238E27FC236}">
                <a16:creationId xmlns:a16="http://schemas.microsoft.com/office/drawing/2014/main" id="{007B4BAA-C296-252F-CEFC-126714BC154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Greenwashing vermeiden</a:t>
            </a:r>
          </a:p>
        </p:txBody>
      </p:sp>
      <p:sp>
        <p:nvSpPr>
          <p:cNvPr id="5" name="Google Shape;143;g34519fc2d75_0_0">
            <a:extLst>
              <a:ext uri="{FF2B5EF4-FFF2-40B4-BE49-F238E27FC236}">
                <a16:creationId xmlns:a16="http://schemas.microsoft.com/office/drawing/2014/main" id="{F590BC04-5274-A671-898C-F938EF16B18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5B4AB0FF-8AF0-D317-B4FA-A5D708008DF4}"/>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Greenwashing = irreführende Nachhaltigkeitsangaben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Risiken: Verlust von Vertrauen, Finanzmitteln und Reputation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Vorschlag </a:t>
            </a:r>
            <a:r>
              <a:rPr lang="en-US" sz="3000" dirty="0">
                <a:solidFill>
                  <a:schemeClr val="dk1"/>
                </a:solidFill>
                <a:latin typeface="30"/>
                <a:ea typeface="Calibri"/>
                <a:cs typeface="Calibri"/>
                <a:sym typeface="Calibri"/>
              </a:rPr>
              <a:t>für eine </a:t>
            </a:r>
            <a:r>
              <a:rPr lang="en-US" sz="3000" b="1" dirty="0">
                <a:solidFill>
                  <a:schemeClr val="dk1"/>
                </a:solidFill>
                <a:latin typeface="30"/>
                <a:ea typeface="Calibri"/>
                <a:cs typeface="Calibri"/>
                <a:sym typeface="Calibri"/>
              </a:rPr>
              <a:t>EU-Richtlinie zu Umweltaussagen</a:t>
            </a:r>
            <a:r>
              <a:rPr lang="en-US" sz="3000" dirty="0">
                <a:solidFill>
                  <a:schemeClr val="dk1"/>
                </a:solidFill>
                <a:latin typeface="30"/>
                <a:ea typeface="Calibri"/>
                <a:cs typeface="Calibri"/>
                <a:sym typeface="Calibri"/>
              </a:rPr>
              <a:t>: erfordert überprüfbare Nachweise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Seien Sie konkret, verwenden Sie Daten, verweisen Sie auf </a:t>
            </a:r>
            <a:r>
              <a:rPr lang="en-US" sz="3000" dirty="0" err="1">
                <a:solidFill>
                  <a:schemeClr val="dk1"/>
                </a:solidFill>
                <a:latin typeface="30"/>
                <a:ea typeface="Calibri"/>
                <a:cs typeface="Calibri"/>
                <a:sym typeface="Calibri"/>
              </a:rPr>
              <a:t>anerkannte </a:t>
            </a:r>
            <a:r>
              <a:rPr lang="en-US" sz="3000" dirty="0">
                <a:solidFill>
                  <a:schemeClr val="dk1"/>
                </a:solidFill>
                <a:latin typeface="30"/>
                <a:ea typeface="Calibri"/>
                <a:cs typeface="Calibri"/>
                <a:sym typeface="Calibri"/>
              </a:rPr>
              <a:t>Rahmenwerke</a:t>
            </a:r>
          </a:p>
        </p:txBody>
      </p:sp>
    </p:spTree>
    <p:extLst>
      <p:ext uri="{BB962C8B-B14F-4D97-AF65-F5344CB8AC3E}">
        <p14:creationId xmlns:p14="http://schemas.microsoft.com/office/powerpoint/2010/main" val="15094120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Kapitel 3 Reflexion und wichtige Erkenntnisse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Was sind Ihre 2–3 Schlüsselwörter aus diesem Kapitel?</a:t>
            </a:r>
          </a:p>
          <a:p>
            <a:pPr marL="722313" indent="-546100">
              <a:spcBef>
                <a:spcPts val="1200"/>
              </a:spcBef>
              <a:spcAft>
                <a:spcPts val="1200"/>
              </a:spcAft>
              <a:buClr>
                <a:srgbClr val="FF0000"/>
              </a:buClr>
              <a:buFont typeface="Calibri" panose="020F0502020204030204" pitchFamily="34" charset="0"/>
              <a:buChar char="?"/>
            </a:pPr>
            <a:r>
              <a:rPr lang="en-GB" sz="3500" b="1" noProof="0" dirty="0"/>
              <a:t>Warum sind diese für Sie besonders wichtig?</a:t>
            </a:r>
          </a:p>
          <a:p>
            <a:pPr marL="722313" indent="-546100">
              <a:spcBef>
                <a:spcPts val="1200"/>
              </a:spcBef>
              <a:spcAft>
                <a:spcPts val="1200"/>
              </a:spcAft>
              <a:buClr>
                <a:srgbClr val="FF0000"/>
              </a:buClr>
              <a:buFont typeface="Calibri" panose="020F0502020204030204" pitchFamily="34" charset="0"/>
              <a:buChar char="?"/>
            </a:pPr>
            <a:r>
              <a:rPr lang="en-GB" sz="3500" b="1" noProof="0" dirty="0"/>
              <a:t>Teilen Sie Ihre Gedanken mit der Gruppe und achten Sie auf Gemeinsamkeiten.</a:t>
            </a:r>
          </a:p>
        </p:txBody>
      </p:sp>
    </p:spTree>
    <p:extLst>
      <p:ext uri="{BB962C8B-B14F-4D97-AF65-F5344CB8AC3E}">
        <p14:creationId xmlns:p14="http://schemas.microsoft.com/office/powerpoint/2010/main" val="2125018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DANKE</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verantwortlich gemacht werden.</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Projektnummer: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69</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7AA129B0-ABE2-C172-44C9-EC7A40555653}"/>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BD588D4-2AC8-0E66-AF28-5990EDC737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E83F0341-761E-2574-C5D1-A2324989D3F7}"/>
              </a:ext>
            </a:extLst>
          </p:cNvPr>
          <p:cNvSpPr/>
          <p:nvPr/>
        </p:nvSpPr>
        <p:spPr>
          <a:xfrm rot="10800000" flipH="1">
            <a:off x="0" y="-1801505"/>
            <a:ext cx="18288000" cy="3220872"/>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AA206B18-B52C-B520-3057-74FA574ADBD5}"/>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9F90A60B-80B9-385A-814C-672688454912}"/>
              </a:ext>
            </a:extLst>
          </p:cNvPr>
          <p:cNvSpPr txBox="1"/>
          <p:nvPr/>
        </p:nvSpPr>
        <p:spPr>
          <a:xfrm>
            <a:off x="1014235" y="3794899"/>
            <a:ext cx="16595125" cy="5478382"/>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Schwerpunkt: </a:t>
            </a:r>
            <a:r>
              <a:rPr lang="en-GB" sz="3000" dirty="0">
                <a:solidFill>
                  <a:schemeClr val="dk1"/>
                </a:solidFill>
                <a:latin typeface="Calibri"/>
                <a:ea typeface="Calibri"/>
                <a:cs typeface="Calibri"/>
                <a:sym typeface="Calibri"/>
              </a:rPr>
              <a:t>Natürliche Ressourcen schonen und verantwortungsbewusst nutzen</a:t>
            </a:r>
          </a:p>
          <a:p>
            <a:pPr marL="622300" marR="0" lvl="0" indent="-558800" algn="just" rtl="0">
              <a:spcBef>
                <a:spcPts val="1200"/>
              </a:spcBef>
              <a:spcAft>
                <a:spcPts val="0"/>
              </a:spcAft>
              <a:buClr>
                <a:srgbClr val="04A6C2"/>
              </a:buClr>
              <a:buSzPts val="2500"/>
              <a:buFont typeface="Noto Sans Symbols"/>
              <a:buChar char="⮚"/>
            </a:pPr>
            <a:r>
              <a:rPr lang="en-GB" sz="3000" dirty="0">
                <a:solidFill>
                  <a:schemeClr val="dk1"/>
                </a:solidFill>
                <a:latin typeface="Calibri"/>
                <a:ea typeface="Calibri"/>
                <a:cs typeface="Calibri"/>
                <a:sym typeface="Calibri"/>
              </a:rPr>
              <a:t>Ökosysteme schützen, CO2-Bilanz verbessern, Abfallmanagement, Förderung erneuerbarer Energien</a:t>
            </a:r>
          </a:p>
          <a:p>
            <a:pPr marL="622300" marR="0" lvl="0" indent="-558800" algn="just" rtl="0">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Anwendung in der darstellenden Kunst: </a:t>
            </a:r>
            <a:r>
              <a:rPr lang="en-GB" sz="3000" dirty="0">
                <a:solidFill>
                  <a:schemeClr val="dk1"/>
                </a:solidFill>
                <a:latin typeface="Calibri"/>
                <a:ea typeface="Calibri"/>
                <a:cs typeface="Calibri"/>
                <a:sym typeface="Calibri"/>
              </a:rPr>
              <a:t>Ressourcenschonung und Energieeffizienz in der Produktion</a:t>
            </a:r>
          </a:p>
          <a:p>
            <a:pPr marL="63500" marR="0" lvl="0" algn="just" rtl="0">
              <a:spcBef>
                <a:spcPts val="1200"/>
              </a:spcBef>
              <a:spcAft>
                <a:spcPts val="0"/>
              </a:spcAft>
              <a:buClr>
                <a:srgbClr val="04A6C2"/>
              </a:buClr>
              <a:buSzPts val="2500"/>
            </a:pPr>
            <a:r>
              <a:rPr lang="en-GB" sz="3000" b="1" dirty="0">
                <a:solidFill>
                  <a:schemeClr val="dk1"/>
                </a:solidFill>
                <a:latin typeface="Calibri"/>
                <a:ea typeface="Calibri"/>
                <a:cs typeface="Calibri"/>
                <a:sym typeface="Calibri"/>
              </a:rPr>
              <a:t>Wichtigste Auswirkungen</a:t>
            </a:r>
            <a:r>
              <a:rPr lang="el-GR" sz="3000" b="1" dirty="0">
                <a:solidFill>
                  <a:schemeClr val="dk1"/>
                </a:solidFill>
                <a:latin typeface="Calibri"/>
                <a:ea typeface="Calibri"/>
                <a:cs typeface="Calibri"/>
                <a:sym typeface="Calibri"/>
              </a:rPr>
              <a:t> </a:t>
            </a:r>
          </a:p>
          <a:p>
            <a:pPr marL="63500" lvl="1" algn="just">
              <a:spcBef>
                <a:spcPts val="1200"/>
              </a:spcBef>
              <a:buClr>
                <a:srgbClr val="04A6C2"/>
              </a:buClr>
              <a:buSzPts val="2500"/>
            </a:pPr>
            <a:r>
              <a:rPr lang="el-GR" sz="3000" b="1"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Erhaltung der biologischen Vielfalt durch verantwortungsbewusste Materialauswahl.</a:t>
            </a:r>
          </a:p>
          <a:p>
            <a:pPr marL="63500" marR="0" lvl="0" algn="just"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Emissionsreduzierung und effiziente Abfallwirtschaft.</a:t>
            </a:r>
          </a:p>
          <a:p>
            <a:pPr marL="1520825" marR="0" lvl="0" indent="-1520825"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Förderung nachhaltiger Mobilität, auch bei Tourneen, Reisen des Publikums und Reisen der Künstler.</a:t>
            </a:r>
          </a:p>
          <a:p>
            <a:pPr marL="63500" algn="just">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Nutzung erneuerbarer Energien </a:t>
            </a: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Förderung der Prinzipien der Kreislaufwirtschaft </a:t>
            </a:r>
          </a:p>
        </p:txBody>
      </p:sp>
      <p:sp>
        <p:nvSpPr>
          <p:cNvPr id="155" name="Google Shape;155;g34519fc2d75_0_8">
            <a:extLst>
              <a:ext uri="{FF2B5EF4-FFF2-40B4-BE49-F238E27FC236}">
                <a16:creationId xmlns:a16="http://schemas.microsoft.com/office/drawing/2014/main" id="{6D23FC8D-5F31-1005-B3C4-4585420FF70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70C0"/>
                </a:solidFill>
                <a:latin typeface="Calibri"/>
                <a:ea typeface="Calibri"/>
                <a:cs typeface="Calibri"/>
                <a:sym typeface="Calibri"/>
              </a:rPr>
              <a:t>Umweltsäule</a:t>
            </a:r>
            <a:endParaRPr sz="5000" b="1" dirty="0">
              <a:solidFill>
                <a:srgbClr val="0070C0"/>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7BAC1CC4-CF25-F051-74EA-BEED9650B81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extLst>
      <p:ext uri="{BB962C8B-B14F-4D97-AF65-F5344CB8AC3E}">
        <p14:creationId xmlns:p14="http://schemas.microsoft.com/office/powerpoint/2010/main" val="339390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20CB2A0E-018C-001F-A5B7-FF87999B422D}"/>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D3EC49D0-A599-1007-90CD-AC571A6DE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AF5FE7AB-E764-4C42-790B-69C82F69F1E7}"/>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432769C8-F299-CDC5-EB3D-5ED33047CB88}"/>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A2764A1-E516-031B-6D7E-69DF964BC80A}"/>
              </a:ext>
            </a:extLst>
          </p:cNvPr>
          <p:cNvSpPr txBox="1"/>
          <p:nvPr/>
        </p:nvSpPr>
        <p:spPr>
          <a:xfrm>
            <a:off x="766899" y="3429000"/>
            <a:ext cx="15163800" cy="6170880"/>
          </a:xfrm>
          <a:prstGeom prst="rect">
            <a:avLst/>
          </a:prstGeom>
          <a:noFill/>
          <a:ln>
            <a:noFill/>
          </a:ln>
        </p:spPr>
        <p:txBody>
          <a:bodyPr spcFirstLastPara="1" wrap="square" lIns="91425" tIns="45700" rIns="91425" bIns="45700" anchor="t" anchorCtr="0">
            <a:spAutoFit/>
          </a:bodyPr>
          <a:lstStyle/>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Schwerpunkt: </a:t>
            </a:r>
            <a:r>
              <a:rPr lang="en-US" sz="3000" dirty="0">
                <a:solidFill>
                  <a:schemeClr val="dk1"/>
                </a:solidFill>
                <a:latin typeface="Calibri"/>
                <a:ea typeface="Calibri"/>
                <a:cs typeface="Calibri"/>
                <a:sym typeface="Calibri"/>
              </a:rPr>
              <a:t>Gerechtigkeit, Inklusion und Wohlergehen der Gemeinschaft</a:t>
            </a:r>
          </a:p>
          <a:p>
            <a:pPr marL="622300" marR="0" lvl="0" indent="-558800"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Unterstützung der Menschenrechte, des gerechten Zugangs zu Ressourcen, Bildung, Gesundheit und </a:t>
            </a:r>
            <a:r>
              <a:rPr lang="en-US" sz="3000" dirty="0" err="1">
                <a:solidFill>
                  <a:schemeClr val="dk1"/>
                </a:solidFill>
                <a:latin typeface="Calibri"/>
                <a:ea typeface="Calibri"/>
                <a:cs typeface="Calibri"/>
                <a:sym typeface="Calibri"/>
              </a:rPr>
              <a:t>menschenwürdige</a:t>
            </a:r>
            <a:r>
              <a:rPr lang="en-US" sz="3000" dirty="0">
                <a:solidFill>
                  <a:schemeClr val="dk1"/>
                </a:solidFill>
                <a:latin typeface="Calibri"/>
                <a:ea typeface="Calibri"/>
                <a:cs typeface="Calibri"/>
                <a:sym typeface="Calibri"/>
              </a:rPr>
              <a:t> Arbeitsbedingungen</a:t>
            </a:r>
          </a:p>
          <a:p>
            <a:pPr marL="622300" marR="0" lvl="0" indent="-558800"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Anwendung in der darstellenden Kunst: </a:t>
            </a:r>
            <a:r>
              <a:rPr lang="en-US" sz="3000" dirty="0">
                <a:solidFill>
                  <a:schemeClr val="dk1"/>
                </a:solidFill>
                <a:latin typeface="Calibri"/>
                <a:ea typeface="Calibri"/>
                <a:cs typeface="Calibri"/>
                <a:sym typeface="Calibri"/>
              </a:rPr>
              <a:t>Förderung von Inklusion und Vielfalt, Gewährleistung fairer Arbeitsbedingungen</a:t>
            </a:r>
          </a:p>
          <a:p>
            <a:pPr marL="63500" marR="0" lvl="0" rtl="0">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Wichtigste Auswirkungen:</a:t>
            </a:r>
          </a:p>
          <a:p>
            <a:pPr marL="63500" marR="0" lvl="0"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Faire und angemessene Arbeitsbedingungen.</a:t>
            </a:r>
          </a:p>
          <a:p>
            <a:pPr marL="63500" marR="0" lvl="0"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Vielfalt und Inklusion im Team und auf der Bühne.</a:t>
            </a:r>
          </a:p>
          <a:p>
            <a:pPr marL="63500" marR="0" lvl="0" rtl="0">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Kultureller Zugang für alle Zielgruppen.</a:t>
            </a:r>
          </a:p>
          <a:p>
            <a:pPr marL="63500" marR="0" lvl="0" algn="just" rtl="0">
              <a:lnSpc>
                <a:spcPct val="150000"/>
              </a:lnSpc>
              <a:spcBef>
                <a:spcPts val="1200"/>
              </a:spcBef>
              <a:spcAft>
                <a:spcPts val="0"/>
              </a:spcAft>
              <a:buClr>
                <a:srgbClr val="04A6C2"/>
              </a:buClr>
              <a:buSzPts val="2500"/>
            </a:pP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BBB7D425-855E-99D7-E3F4-9DEA36168571}"/>
              </a:ext>
            </a:extLst>
          </p:cNvPr>
          <p:cNvSpPr txBox="1"/>
          <p:nvPr/>
        </p:nvSpPr>
        <p:spPr>
          <a:xfrm>
            <a:off x="1029316" y="2567100"/>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Soziale Säule</a:t>
            </a:r>
          </a:p>
        </p:txBody>
      </p:sp>
      <p:sp>
        <p:nvSpPr>
          <p:cNvPr id="156" name="Google Shape;156;g34519fc2d75_0_8">
            <a:extLst>
              <a:ext uri="{FF2B5EF4-FFF2-40B4-BE49-F238E27FC236}">
                <a16:creationId xmlns:a16="http://schemas.microsoft.com/office/drawing/2014/main" id="{71BCAEBF-7B15-A782-3180-C42924F63B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extLst>
      <p:ext uri="{BB962C8B-B14F-4D97-AF65-F5344CB8AC3E}">
        <p14:creationId xmlns:p14="http://schemas.microsoft.com/office/powerpoint/2010/main" val="253687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CC4B85A6-5CE1-210E-D33D-4FBD578646D8}"/>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CCA6B30-AD9A-4AB7-24E0-E51F709BA8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2E3CEC0C-E461-195D-F06E-0894077307BA}"/>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20007849-720D-A4E6-D951-1300B06A8E51}"/>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E24BC9D-C8BF-D776-FCB2-D668649A4146}"/>
              </a:ext>
            </a:extLst>
          </p:cNvPr>
          <p:cNvSpPr txBox="1"/>
          <p:nvPr/>
        </p:nvSpPr>
        <p:spPr>
          <a:xfrm>
            <a:off x="965442" y="3669947"/>
            <a:ext cx="16357115" cy="6401712"/>
          </a:xfrm>
          <a:prstGeom prst="rect">
            <a:avLst/>
          </a:prstGeom>
          <a:noFill/>
          <a:ln>
            <a:noFill/>
          </a:ln>
        </p:spPr>
        <p:txBody>
          <a:bodyPr spcFirstLastPara="1" wrap="square" lIns="91425" tIns="45700" rIns="91425" bIns="45700" anchor="t" anchorCtr="0">
            <a:spAutoFit/>
          </a:bodyPr>
          <a:lstStyle/>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Fokus: </a:t>
            </a:r>
            <a:r>
              <a:rPr lang="en-US" sz="3000" dirty="0">
                <a:solidFill>
                  <a:schemeClr val="dk1"/>
                </a:solidFill>
                <a:latin typeface="Calibri"/>
                <a:ea typeface="Calibri"/>
                <a:cs typeface="Calibri"/>
                <a:sym typeface="Calibri"/>
              </a:rPr>
              <a:t>Langfristige finanzielle Nachhaltigkeit ohne Schädigung der Ökosysteme</a:t>
            </a:r>
          </a:p>
          <a:p>
            <a:pPr marL="622300" marR="0" lvl="0" indent="-558800" algn="just" rtl="0">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Förderung ethischer, verantwortungsbewusster Entscheidungen mit Transparenz und Rechenschaftspflicht</a:t>
            </a:r>
          </a:p>
          <a:p>
            <a:pPr marL="622300" marR="0" lvl="0" indent="-558800" algn="just" rtl="0">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Anwendung in der darstellenden Kunst:</a:t>
            </a:r>
          </a:p>
          <a:p>
            <a:pPr marL="520700" lvl="8" indent="-457200">
              <a:spcBef>
                <a:spcPts val="1200"/>
              </a:spcBef>
              <a:buClr>
                <a:srgbClr val="04A6C2"/>
              </a:buClr>
              <a:buSzPts val="2500"/>
              <a:buFont typeface="Arial" panose="020B0604020202020204" pitchFamily="34" charset="0"/>
              <a:buChar char="•"/>
            </a:pPr>
            <a:r>
              <a:rPr lang="en-US" sz="3000" dirty="0">
                <a:solidFill>
                  <a:schemeClr val="dk1"/>
                </a:solidFill>
                <a:latin typeface="Calibri"/>
                <a:ea typeface="Calibri"/>
                <a:cs typeface="Calibri"/>
                <a:sym typeface="Calibri"/>
              </a:rPr>
              <a:t>o    Nachhaltige </a:t>
            </a:r>
            <a:r>
              <a:rPr lang="en-US" sz="3000" dirty="0" err="1">
                <a:solidFill>
                  <a:schemeClr val="dk1"/>
                </a:solidFill>
                <a:latin typeface="Calibri"/>
                <a:ea typeface="Calibri"/>
                <a:cs typeface="Calibri"/>
                <a:sym typeface="Calibri"/>
              </a:rPr>
              <a:t>Geschäftsmodelle</a:t>
            </a:r>
            <a:r>
              <a:rPr lang="en-US" sz="3000" dirty="0">
                <a:solidFill>
                  <a:schemeClr val="dk1"/>
                </a:solidFill>
                <a:latin typeface="Calibri"/>
                <a:ea typeface="Calibri"/>
                <a:cs typeface="Calibri"/>
                <a:sym typeface="Calibri"/>
              </a:rPr>
              <a:t>       </a:t>
            </a:r>
          </a:p>
          <a:p>
            <a:pPr marL="520700" lvl="8" indent="-457200">
              <a:buClr>
                <a:srgbClr val="04A6C2"/>
              </a:buClr>
              <a:buSzPts val="2500"/>
              <a:buFont typeface="Arial" panose="020B0604020202020204" pitchFamily="34" charset="0"/>
              <a:buChar char="•"/>
            </a:pPr>
            <a:r>
              <a:rPr lang="en-US" sz="3000" dirty="0">
                <a:solidFill>
                  <a:schemeClr val="dk1"/>
                </a:solidFill>
                <a:latin typeface="Calibri"/>
                <a:ea typeface="Calibri"/>
                <a:cs typeface="Calibri"/>
                <a:sym typeface="Calibri"/>
              </a:rPr>
              <a:t>o    Ressourceneffizienz und </a:t>
            </a:r>
            <a:r>
              <a:rPr lang="en-US" sz="3000" dirty="0" err="1">
                <a:solidFill>
                  <a:schemeClr val="dk1"/>
                </a:solidFill>
                <a:latin typeface="Calibri"/>
                <a:ea typeface="Calibri"/>
                <a:cs typeface="Calibri"/>
                <a:sym typeface="Calibri"/>
              </a:rPr>
              <a:t>Kreislaufwirtschaft</a:t>
            </a:r>
            <a:endParaRPr lang="en-US" sz="3000" dirty="0">
              <a:solidFill>
                <a:schemeClr val="dk1"/>
              </a:solidFill>
              <a:latin typeface="Calibri"/>
              <a:ea typeface="Calibri"/>
              <a:cs typeface="Calibri"/>
              <a:sym typeface="Calibri"/>
            </a:endParaRPr>
          </a:p>
          <a:p>
            <a:pPr marL="520700" lvl="8" indent="-457200">
              <a:buClr>
                <a:srgbClr val="04A6C2"/>
              </a:buClr>
              <a:buSzPts val="2500"/>
              <a:buFont typeface="Arial" panose="020B0604020202020204" pitchFamily="34" charset="0"/>
              <a:buChar char="•"/>
            </a:pPr>
            <a:r>
              <a:rPr lang="en-US" sz="3000" dirty="0">
                <a:solidFill>
                  <a:schemeClr val="dk1"/>
                </a:solidFill>
                <a:latin typeface="Calibri"/>
                <a:ea typeface="Calibri"/>
                <a:cs typeface="Calibri"/>
                <a:sym typeface="Calibri"/>
              </a:rPr>
              <a:t>o    </a:t>
            </a:r>
            <a:r>
              <a:rPr lang="en-US" sz="3000" dirty="0" err="1">
                <a:solidFill>
                  <a:schemeClr val="dk1"/>
                </a:solidFill>
                <a:latin typeface="Calibri"/>
                <a:ea typeface="Calibri"/>
                <a:cs typeface="Calibri"/>
                <a:sym typeface="Calibri"/>
              </a:rPr>
              <a:t>Internalisierung</a:t>
            </a:r>
            <a:r>
              <a:rPr lang="en-US" sz="3000" dirty="0">
                <a:solidFill>
                  <a:schemeClr val="dk1"/>
                </a:solidFill>
                <a:latin typeface="Calibri"/>
                <a:ea typeface="Calibri"/>
                <a:cs typeface="Calibri"/>
                <a:sym typeface="Calibri"/>
              </a:rPr>
              <a:t> von Umweltkosten</a:t>
            </a:r>
          </a:p>
          <a:p>
            <a:pPr marL="63500" lvl="0" algn="just">
              <a:spcBef>
                <a:spcPts val="1200"/>
              </a:spcBef>
              <a:buClr>
                <a:srgbClr val="04A6C2"/>
              </a:buClr>
              <a:buSzPts val="2500"/>
            </a:pPr>
            <a:r>
              <a:rPr lang="en-US" sz="3000" b="1" dirty="0">
                <a:solidFill>
                  <a:schemeClr val="dk1"/>
                </a:solidFill>
                <a:latin typeface="Calibri"/>
                <a:ea typeface="Calibri"/>
                <a:cs typeface="Calibri"/>
                <a:sym typeface="Calibri"/>
              </a:rPr>
              <a:t>Wichtigste Auswirkungen:	</a:t>
            </a:r>
            <a:endParaRPr lang="el-GR" sz="3000" b="1" dirty="0">
              <a:solidFill>
                <a:schemeClr val="dk1"/>
              </a:solidFill>
              <a:latin typeface="Calibri"/>
              <a:ea typeface="Calibri"/>
              <a:cs typeface="Calibri"/>
              <a:sym typeface="Calibri"/>
            </a:endParaRPr>
          </a:p>
          <a:p>
            <a:pPr marL="63500" lvl="0" algn="just">
              <a:spcBef>
                <a:spcPts val="1200"/>
              </a:spcBef>
              <a:buClr>
                <a:srgbClr val="04A6C2"/>
              </a:buClr>
              <a:buSzPts val="2500"/>
            </a:pP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Schaffung nachhaltiger und widerstandsfähiger Geschäftsmodelle; </a:t>
            </a: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Transparenz und Ethik im Management; </a:t>
            </a:r>
          </a:p>
          <a:p>
            <a:pPr marL="63500" lvl="0" algn="just">
              <a:spcBef>
                <a:spcPts val="1200"/>
              </a:spcBef>
              <a:buClr>
                <a:srgbClr val="04A6C2"/>
              </a:buClr>
              <a:buSzPts val="2500"/>
            </a:pPr>
            <a:r>
              <a:rPr lang="en-US" sz="3000" dirty="0">
                <a:solidFill>
                  <a:srgbClr val="00B050"/>
                </a:solidFill>
                <a:latin typeface="Calibri"/>
                <a:ea typeface="Calibri"/>
                <a:cs typeface="Calibri"/>
                <a:sym typeface="Calibri"/>
              </a:rPr>
              <a:t>• </a:t>
            </a:r>
            <a:r>
              <a:rPr lang="en-US" sz="3000" dirty="0" err="1">
                <a:solidFill>
                  <a:schemeClr val="dk1"/>
                </a:solidFill>
                <a:latin typeface="Calibri"/>
                <a:ea typeface="Calibri"/>
                <a:cs typeface="Calibri"/>
                <a:sym typeface="Calibri"/>
              </a:rPr>
              <a:t>Ressourcenoptimierung</a:t>
            </a:r>
            <a:r>
              <a:rPr lang="en-US" sz="3000" dirty="0">
                <a:solidFill>
                  <a:schemeClr val="dk1"/>
                </a:solidFill>
                <a:latin typeface="Calibri"/>
                <a:ea typeface="Calibri"/>
                <a:cs typeface="Calibri"/>
                <a:sym typeface="Calibri"/>
              </a:rPr>
              <a:t> und Kostensenkung </a:t>
            </a:r>
          </a:p>
        </p:txBody>
      </p:sp>
      <p:sp>
        <p:nvSpPr>
          <p:cNvPr id="155" name="Google Shape;155;g34519fc2d75_0_8">
            <a:extLst>
              <a:ext uri="{FF2B5EF4-FFF2-40B4-BE49-F238E27FC236}">
                <a16:creationId xmlns:a16="http://schemas.microsoft.com/office/drawing/2014/main" id="{6AEA10C1-6E9E-7E14-D040-F57BE91F737F}"/>
              </a:ext>
            </a:extLst>
          </p:cNvPr>
          <p:cNvSpPr txBox="1"/>
          <p:nvPr/>
        </p:nvSpPr>
        <p:spPr>
          <a:xfrm>
            <a:off x="1051801" y="2643891"/>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Wirtschaftliche Säule</a:t>
            </a:r>
          </a:p>
        </p:txBody>
      </p:sp>
      <p:sp>
        <p:nvSpPr>
          <p:cNvPr id="156" name="Google Shape;156;g34519fc2d75_0_8">
            <a:extLst>
              <a:ext uri="{FF2B5EF4-FFF2-40B4-BE49-F238E27FC236}">
                <a16:creationId xmlns:a16="http://schemas.microsoft.com/office/drawing/2014/main" id="{FB9EB17C-0821-31C4-4012-ED931821324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spTree>
    <p:extLst>
      <p:ext uri="{BB962C8B-B14F-4D97-AF65-F5344CB8AC3E}">
        <p14:creationId xmlns:p14="http://schemas.microsoft.com/office/powerpoint/2010/main" val="11386795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7B5CD7-BA44-4B8E-81D4-6B0B0760900F}"/>
</file>

<file path=customXml/itemProps2.xml><?xml version="1.0" encoding="utf-8"?>
<ds:datastoreItem xmlns:ds="http://schemas.openxmlformats.org/officeDocument/2006/customXml" ds:itemID="{BCCFC913-3AEF-48A1-96C0-E835F8C2219C}">
  <ds:schemaRefs>
    <ds:schemaRef ds:uri="http://schemas.microsoft.com/sharepoint/v3/contenttype/forms"/>
  </ds:schemaRefs>
</ds:datastoreItem>
</file>

<file path=customXml/itemProps3.xml><?xml version="1.0" encoding="utf-8"?>
<ds:datastoreItem xmlns:ds="http://schemas.openxmlformats.org/officeDocument/2006/customXml" ds:itemID="{DA33A28B-E62E-4ABC-BEA1-B7C0B9ED2554}">
  <ds:schemaRefs>
    <ds:schemaRef ds:uri="http://schemas.microsoft.com/office/2006/metadata/properties"/>
    <ds:schemaRef ds:uri="http://schemas.microsoft.com/office/infopath/2007/PartnerControls"/>
    <ds:schemaRef ds:uri="f573be3d-d953-4ab2-8307-2d1f8f98dcd3"/>
    <ds:schemaRef ds:uri="25422022-38c0-46c0-9db2-b40ebb11e972"/>
  </ds:schemaRefs>
</ds:datastoreItem>
</file>

<file path=docProps/app.xml><?xml version="1.0" encoding="utf-8"?>
<Properties xmlns="http://schemas.openxmlformats.org/officeDocument/2006/extended-properties" xmlns:vt="http://schemas.openxmlformats.org/officeDocument/2006/docPropsVTypes">
  <TotalTime>0</TotalTime>
  <Words>4491</Words>
  <Application>Microsoft Office PowerPoint</Application>
  <PresentationFormat>Benutzerdefiniert</PresentationFormat>
  <Paragraphs>588</Paragraphs>
  <Slides>69</Slides>
  <Notes>69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69</vt:i4>
      </vt:variant>
    </vt:vector>
  </HeadingPairs>
  <TitlesOfParts>
    <vt:vector size="76" baseType="lpstr">
      <vt:lpstr>30</vt:lpstr>
      <vt:lpstr>Aptos</vt:lpstr>
      <vt:lpstr>Arial</vt:lpstr>
      <vt:lpstr>Calibri</vt:lpstr>
      <vt:lpstr>Noto Sans Symbols</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docId:E576D047D40FFF64968C4D3C0ACE6397</cp:keywords>
  <cp:lastModifiedBy>Larry Busch</cp:lastModifiedBy>
  <cp:revision>154</cp:revision>
  <dcterms:created xsi:type="dcterms:W3CDTF">2006-08-16T00:00:00Z</dcterms:created>
  <dcterms:modified xsi:type="dcterms:W3CDTF">2026-01-31T12:13:50Z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y fmtid="{D5CDD505-2E9C-101B-9397-08002B2CF9AE}" pid="3" name="Order">
    <vt:r8>154400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